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30"/>
  </p:notesMasterIdLst>
  <p:handoutMasterIdLst>
    <p:handoutMasterId r:id="rId31"/>
  </p:handoutMasterIdLst>
  <p:sldIdLst>
    <p:sldId id="275" r:id="rId2"/>
    <p:sldId id="290" r:id="rId3"/>
    <p:sldId id="293" r:id="rId4"/>
    <p:sldId id="304" r:id="rId5"/>
    <p:sldId id="291" r:id="rId6"/>
    <p:sldId id="299" r:id="rId7"/>
    <p:sldId id="282" r:id="rId8"/>
    <p:sldId id="292" r:id="rId9"/>
    <p:sldId id="284" r:id="rId10"/>
    <p:sldId id="285" r:id="rId11"/>
    <p:sldId id="295" r:id="rId12"/>
    <p:sldId id="297" r:id="rId13"/>
    <p:sldId id="283" r:id="rId14"/>
    <p:sldId id="276" r:id="rId15"/>
    <p:sldId id="296" r:id="rId16"/>
    <p:sldId id="298" r:id="rId17"/>
    <p:sldId id="301" r:id="rId18"/>
    <p:sldId id="317" r:id="rId19"/>
    <p:sldId id="307" r:id="rId20"/>
    <p:sldId id="308" r:id="rId21"/>
    <p:sldId id="311" r:id="rId22"/>
    <p:sldId id="310" r:id="rId23"/>
    <p:sldId id="315" r:id="rId24"/>
    <p:sldId id="316" r:id="rId25"/>
    <p:sldId id="309" r:id="rId26"/>
    <p:sldId id="320" r:id="rId27"/>
    <p:sldId id="32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er, Sara Christina GIZ NP" initials="BSCGN" lastIdx="3" clrIdx="0">
    <p:extLst>
      <p:ext uri="{19B8F6BF-5375-455C-9EA6-DF929625EA0E}">
        <p15:presenceInfo xmlns:p15="http://schemas.microsoft.com/office/powerpoint/2012/main" userId="Biller, Sara Christina GIZ N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0BF"/>
    <a:srgbClr val="3AAA35"/>
    <a:srgbClr val="7DC77A"/>
    <a:srgbClr val="E81C26"/>
    <a:srgbClr val="DCC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th\Documents\HCWH%202017\2019%20meetings\GIZ%20KTM%202019\Recycling%20data\RS%20summary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th\Documents\HCWH%202017\2019%20meetings\GIZ%20KTM%202019\Recycling%20data\RS%20summary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Weights</a:t>
            </a:r>
            <a:r>
              <a:rPr lang="en-GB" baseline="0" dirty="0"/>
              <a:t> of waste </a:t>
            </a:r>
            <a:r>
              <a:rPr lang="en-GB" baseline="0" dirty="0" smtClean="0"/>
              <a:t>sold/year (kg)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Weights!$A$3:$A$7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Weights!$B$3:$B$7</c:f>
              <c:numCache>
                <c:formatCode>_-* #,##0_-;\-* #,##0_-;_-* "-"??_-;_-@_-</c:formatCode>
                <c:ptCount val="5"/>
                <c:pt idx="0">
                  <c:v>10869</c:v>
                </c:pt>
                <c:pt idx="1">
                  <c:v>3941</c:v>
                </c:pt>
                <c:pt idx="2">
                  <c:v>5085</c:v>
                </c:pt>
                <c:pt idx="3">
                  <c:v>630</c:v>
                </c:pt>
                <c:pt idx="4">
                  <c:v>2811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00-432D-BF16-2FD27C0779E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Weights!$A$3:$A$7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Weights!$C$3:$C$7</c:f>
              <c:numCache>
                <c:formatCode>_-* #,##0_-;\-* #,##0_-;_-* "-"??_-;_-@_-</c:formatCode>
                <c:ptCount val="5"/>
                <c:pt idx="0">
                  <c:v>20230</c:v>
                </c:pt>
                <c:pt idx="1">
                  <c:v>4579</c:v>
                </c:pt>
                <c:pt idx="2">
                  <c:v>6149</c:v>
                </c:pt>
                <c:pt idx="3">
                  <c:v>195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00-432D-BF16-2FD27C0779E3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Weights!$A$3:$A$7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Weights!$D$3:$D$7</c:f>
              <c:numCache>
                <c:formatCode>_-* #,##0_-;\-* #,##0_-;_-* "-"??_-;_-@_-</c:formatCode>
                <c:ptCount val="5"/>
                <c:pt idx="0">
                  <c:v>10076</c:v>
                </c:pt>
                <c:pt idx="1">
                  <c:v>1510</c:v>
                </c:pt>
                <c:pt idx="2">
                  <c:v>7693</c:v>
                </c:pt>
                <c:pt idx="3">
                  <c:v>502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00-432D-BF16-2FD27C077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3251944"/>
        <c:axId val="893244072"/>
      </c:barChart>
      <c:catAx>
        <c:axId val="89325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244072"/>
        <c:crosses val="autoZero"/>
        <c:auto val="1"/>
        <c:lblAlgn val="ctr"/>
        <c:lblOffset val="100"/>
        <c:noMultiLvlLbl val="0"/>
      </c:catAx>
      <c:valAx>
        <c:axId val="893244072"/>
        <c:scaling>
          <c:orientation val="minMax"/>
          <c:max val="2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251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Recycling</a:t>
            </a:r>
            <a:r>
              <a:rPr lang="en-GB" baseline="0" dirty="0"/>
              <a:t> income (</a:t>
            </a:r>
            <a:r>
              <a:rPr lang="en-GB" baseline="0" dirty="0" smtClean="0"/>
              <a:t>NPR/year) 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Incomes!$M$4:$M$8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Incomes!$N$4:$N$8</c:f>
              <c:numCache>
                <c:formatCode>_(* #,##0.00_);_(* \(#,##0.00\);_(* "-"??_);_(@_)</c:formatCode>
                <c:ptCount val="5"/>
                <c:pt idx="0">
                  <c:v>249848</c:v>
                </c:pt>
                <c:pt idx="1">
                  <c:v>901</c:v>
                </c:pt>
                <c:pt idx="2">
                  <c:v>26201</c:v>
                </c:pt>
                <c:pt idx="3">
                  <c:v>10293</c:v>
                </c:pt>
                <c:pt idx="4">
                  <c:v>36387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F-4BD0-B67D-DDE4505E948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Incomes!$M$4:$M$8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Incomes!$O$4:$O$8</c:f>
              <c:numCache>
                <c:formatCode>_(* #,##0.00_);_(* \(#,##0.00\);_(* "-"??_);_(@_)</c:formatCode>
                <c:ptCount val="5"/>
                <c:pt idx="0">
                  <c:v>420354</c:v>
                </c:pt>
                <c:pt idx="1">
                  <c:v>916</c:v>
                </c:pt>
                <c:pt idx="2">
                  <c:v>34136</c:v>
                </c:pt>
                <c:pt idx="3">
                  <c:v>6612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2F-4BD0-B67D-DDE4505E9484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Incomes!$M$4:$M$8</c:f>
              <c:strCache>
                <c:ptCount val="5"/>
                <c:pt idx="0">
                  <c:v>Plastic</c:v>
                </c:pt>
                <c:pt idx="1">
                  <c:v>Glass</c:v>
                </c:pt>
                <c:pt idx="2">
                  <c:v>Paper</c:v>
                </c:pt>
                <c:pt idx="3">
                  <c:v>Metal</c:v>
                </c:pt>
                <c:pt idx="4">
                  <c:v>Cloth</c:v>
                </c:pt>
              </c:strCache>
            </c:strRef>
          </c:cat>
          <c:val>
            <c:numRef>
              <c:f>Incomes!$P$4:$P$8</c:f>
              <c:numCache>
                <c:formatCode>_(* #,##0.00_);_(* \(#,##0.00\);_(* "-"??_);_(@_)</c:formatCode>
                <c:ptCount val="5"/>
                <c:pt idx="0">
                  <c:v>203492</c:v>
                </c:pt>
                <c:pt idx="1">
                  <c:v>527</c:v>
                </c:pt>
                <c:pt idx="2">
                  <c:v>59332</c:v>
                </c:pt>
                <c:pt idx="3">
                  <c:v>4008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2F-4BD0-B67D-DDE4505E9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3212912"/>
        <c:axId val="893213568"/>
      </c:barChart>
      <c:catAx>
        <c:axId val="89321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213568"/>
        <c:crosses val="autoZero"/>
        <c:auto val="1"/>
        <c:lblAlgn val="ctr"/>
        <c:lblOffset val="100"/>
        <c:noMultiLvlLbl val="0"/>
      </c:catAx>
      <c:valAx>
        <c:axId val="89321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212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E7CB83-781A-3648-A09A-7F065FF92853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E2A7DD-9347-C84A-99F5-C174133989C2}">
      <dgm:prSet phldrT="[Text]"/>
      <dgm:spPr/>
      <dgm:t>
        <a:bodyPr/>
        <a:lstStyle/>
        <a:p>
          <a:r>
            <a:rPr lang="en-US" dirty="0" smtClean="0"/>
            <a:t>Reduction</a:t>
          </a:r>
          <a:endParaRPr lang="en-US" dirty="0"/>
        </a:p>
      </dgm:t>
    </dgm:pt>
    <dgm:pt modelId="{E0C8EF9C-E118-D64D-91F0-21BD801EBB62}" type="parTrans" cxnId="{57DB87B4-4142-2747-8360-658CFEB336AC}">
      <dgm:prSet/>
      <dgm:spPr/>
      <dgm:t>
        <a:bodyPr/>
        <a:lstStyle/>
        <a:p>
          <a:endParaRPr lang="en-US"/>
        </a:p>
      </dgm:t>
    </dgm:pt>
    <dgm:pt modelId="{55211EA5-07B8-4546-9CFF-9145B46AD43A}" type="sibTrans" cxnId="{57DB87B4-4142-2747-8360-658CFEB336AC}">
      <dgm:prSet/>
      <dgm:spPr/>
      <dgm:t>
        <a:bodyPr/>
        <a:lstStyle/>
        <a:p>
          <a:endParaRPr lang="en-US"/>
        </a:p>
      </dgm:t>
    </dgm:pt>
    <dgm:pt modelId="{D318DD86-5E24-9D49-A727-A282C86204CE}">
      <dgm:prSet phldrT="[Text]"/>
      <dgm:spPr/>
      <dgm:t>
        <a:bodyPr/>
        <a:lstStyle/>
        <a:p>
          <a:r>
            <a:rPr lang="en-US" dirty="0" smtClean="0"/>
            <a:t>Refuse</a:t>
          </a:r>
          <a:endParaRPr lang="en-US" dirty="0"/>
        </a:p>
      </dgm:t>
    </dgm:pt>
    <dgm:pt modelId="{8B6ADD0C-3075-8745-B3C7-BCAF954B2583}" type="parTrans" cxnId="{0C0B4EAC-72DC-704E-9AC5-F1DDCF9D3AF8}">
      <dgm:prSet/>
      <dgm:spPr/>
      <dgm:t>
        <a:bodyPr/>
        <a:lstStyle/>
        <a:p>
          <a:endParaRPr lang="en-US"/>
        </a:p>
      </dgm:t>
    </dgm:pt>
    <dgm:pt modelId="{9AAE65E6-ECEF-C64A-8561-A52AB91A7C52}" type="sibTrans" cxnId="{0C0B4EAC-72DC-704E-9AC5-F1DDCF9D3AF8}">
      <dgm:prSet/>
      <dgm:spPr/>
      <dgm:t>
        <a:bodyPr/>
        <a:lstStyle/>
        <a:p>
          <a:endParaRPr lang="en-US"/>
        </a:p>
      </dgm:t>
    </dgm:pt>
    <dgm:pt modelId="{F3486DE8-7814-1640-BE10-11E418FA7CC9}">
      <dgm:prSet phldrT="[Text]"/>
      <dgm:spPr/>
      <dgm:t>
        <a:bodyPr/>
        <a:lstStyle/>
        <a:p>
          <a:r>
            <a:rPr lang="en-US" dirty="0" smtClean="0"/>
            <a:t>Reuse</a:t>
          </a:r>
          <a:endParaRPr lang="en-US" dirty="0"/>
        </a:p>
      </dgm:t>
    </dgm:pt>
    <dgm:pt modelId="{E7C26402-486E-064A-BC92-63A452FC4543}" type="parTrans" cxnId="{4A553A42-92CC-F64E-8BEB-CF18E11BEC47}">
      <dgm:prSet/>
      <dgm:spPr/>
      <dgm:t>
        <a:bodyPr/>
        <a:lstStyle/>
        <a:p>
          <a:endParaRPr lang="en-US"/>
        </a:p>
      </dgm:t>
    </dgm:pt>
    <dgm:pt modelId="{CA6ABEB8-6A61-EF4B-95CF-8B5AB199483A}" type="sibTrans" cxnId="{4A553A42-92CC-F64E-8BEB-CF18E11BEC47}">
      <dgm:prSet/>
      <dgm:spPr/>
      <dgm:t>
        <a:bodyPr/>
        <a:lstStyle/>
        <a:p>
          <a:endParaRPr lang="en-US"/>
        </a:p>
      </dgm:t>
    </dgm:pt>
    <dgm:pt modelId="{B568FD6F-E484-E042-B4F5-D407A623B391}">
      <dgm:prSet phldrT="[Text]"/>
      <dgm:spPr/>
      <dgm:t>
        <a:bodyPr/>
        <a:lstStyle/>
        <a:p>
          <a:r>
            <a:rPr lang="en-US" dirty="0" smtClean="0"/>
            <a:t>Recycle</a:t>
          </a:r>
          <a:endParaRPr lang="en-US" dirty="0"/>
        </a:p>
      </dgm:t>
    </dgm:pt>
    <dgm:pt modelId="{8F3358D7-F88C-F44C-BD37-360B24021468}" type="parTrans" cxnId="{2F28B7DD-B0BF-8248-A11F-A7AF31D1A4A0}">
      <dgm:prSet/>
      <dgm:spPr/>
      <dgm:t>
        <a:bodyPr/>
        <a:lstStyle/>
        <a:p>
          <a:endParaRPr lang="en-US"/>
        </a:p>
      </dgm:t>
    </dgm:pt>
    <dgm:pt modelId="{3230840D-0817-D947-90B0-563CFAAD921A}" type="sibTrans" cxnId="{2F28B7DD-B0BF-8248-A11F-A7AF31D1A4A0}">
      <dgm:prSet/>
      <dgm:spPr/>
      <dgm:t>
        <a:bodyPr/>
        <a:lstStyle/>
        <a:p>
          <a:endParaRPr lang="en-US"/>
        </a:p>
      </dgm:t>
    </dgm:pt>
    <dgm:pt modelId="{192C13E3-14F1-D94E-B944-AEBB708F3226}" type="pres">
      <dgm:prSet presAssocID="{76E7CB83-781A-3648-A09A-7F065FF928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0F98D64-FD80-6B49-BDC4-A2B4FC39E7B7}" type="pres">
      <dgm:prSet presAssocID="{C5E2A7DD-9347-C84A-99F5-C174133989C2}" presName="composite" presStyleCnt="0"/>
      <dgm:spPr/>
    </dgm:pt>
    <dgm:pt modelId="{69EB4E61-11BE-0047-8CC1-73DE6EE985AC}" type="pres">
      <dgm:prSet presAssocID="{C5E2A7DD-9347-C84A-99F5-C174133989C2}" presName="LShape" presStyleLbl="alignNode1" presStyleIdx="0" presStyleCnt="7"/>
      <dgm:spPr/>
    </dgm:pt>
    <dgm:pt modelId="{871511E6-3FB9-CA45-ADC2-8BB1B4C703D5}" type="pres">
      <dgm:prSet presAssocID="{C5E2A7DD-9347-C84A-99F5-C174133989C2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55347-B79C-2A47-8C65-0A609CD0C072}" type="pres">
      <dgm:prSet presAssocID="{C5E2A7DD-9347-C84A-99F5-C174133989C2}" presName="Triangle" presStyleLbl="alignNode1" presStyleIdx="1" presStyleCnt="7"/>
      <dgm:spPr/>
    </dgm:pt>
    <dgm:pt modelId="{02CB3777-685E-5F45-A135-6731A7652495}" type="pres">
      <dgm:prSet presAssocID="{55211EA5-07B8-4546-9CFF-9145B46AD43A}" presName="sibTrans" presStyleCnt="0"/>
      <dgm:spPr/>
    </dgm:pt>
    <dgm:pt modelId="{1E377545-2642-9841-A07D-CCDF2673838B}" type="pres">
      <dgm:prSet presAssocID="{55211EA5-07B8-4546-9CFF-9145B46AD43A}" presName="space" presStyleCnt="0"/>
      <dgm:spPr/>
    </dgm:pt>
    <dgm:pt modelId="{9594A231-ECA0-1442-B636-14E05C4E0CE7}" type="pres">
      <dgm:prSet presAssocID="{D318DD86-5E24-9D49-A727-A282C86204CE}" presName="composite" presStyleCnt="0"/>
      <dgm:spPr/>
    </dgm:pt>
    <dgm:pt modelId="{7EA4D63A-08C3-9445-A76E-DD686A10139F}" type="pres">
      <dgm:prSet presAssocID="{D318DD86-5E24-9D49-A727-A282C86204CE}" presName="LShape" presStyleLbl="alignNode1" presStyleIdx="2" presStyleCnt="7"/>
      <dgm:spPr/>
    </dgm:pt>
    <dgm:pt modelId="{6336C2BA-2560-264B-965F-8008BED9657B}" type="pres">
      <dgm:prSet presAssocID="{D318DD86-5E24-9D49-A727-A282C86204C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13E84-FFE7-B84D-A61C-00C4253D44A2}" type="pres">
      <dgm:prSet presAssocID="{D318DD86-5E24-9D49-A727-A282C86204CE}" presName="Triangle" presStyleLbl="alignNode1" presStyleIdx="3" presStyleCnt="7"/>
      <dgm:spPr/>
    </dgm:pt>
    <dgm:pt modelId="{18EADF71-A683-F047-9C5B-9005D3BE86A6}" type="pres">
      <dgm:prSet presAssocID="{9AAE65E6-ECEF-C64A-8561-A52AB91A7C52}" presName="sibTrans" presStyleCnt="0"/>
      <dgm:spPr/>
    </dgm:pt>
    <dgm:pt modelId="{C6648AEE-B5F1-9846-A1B7-1159CCEBD6A0}" type="pres">
      <dgm:prSet presAssocID="{9AAE65E6-ECEF-C64A-8561-A52AB91A7C52}" presName="space" presStyleCnt="0"/>
      <dgm:spPr/>
    </dgm:pt>
    <dgm:pt modelId="{5D3229EC-36C3-9F43-A973-252B154C1AA1}" type="pres">
      <dgm:prSet presAssocID="{F3486DE8-7814-1640-BE10-11E418FA7CC9}" presName="composite" presStyleCnt="0"/>
      <dgm:spPr/>
    </dgm:pt>
    <dgm:pt modelId="{CA4555F1-7131-7C4E-8D02-A242B49BD9C6}" type="pres">
      <dgm:prSet presAssocID="{F3486DE8-7814-1640-BE10-11E418FA7CC9}" presName="LShape" presStyleLbl="alignNode1" presStyleIdx="4" presStyleCnt="7"/>
      <dgm:spPr/>
    </dgm:pt>
    <dgm:pt modelId="{CABFDE1A-9443-5543-8039-C795C3A42773}" type="pres">
      <dgm:prSet presAssocID="{F3486DE8-7814-1640-BE10-11E418FA7CC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F82EF-678C-A845-B658-D1086B8B2546}" type="pres">
      <dgm:prSet presAssocID="{F3486DE8-7814-1640-BE10-11E418FA7CC9}" presName="Triangle" presStyleLbl="alignNode1" presStyleIdx="5" presStyleCnt="7"/>
      <dgm:spPr/>
    </dgm:pt>
    <dgm:pt modelId="{2400C471-913D-E547-A8ED-7579AEAC1997}" type="pres">
      <dgm:prSet presAssocID="{CA6ABEB8-6A61-EF4B-95CF-8B5AB199483A}" presName="sibTrans" presStyleCnt="0"/>
      <dgm:spPr/>
    </dgm:pt>
    <dgm:pt modelId="{181D659F-35E3-D246-BBF4-4ED84D2E04A3}" type="pres">
      <dgm:prSet presAssocID="{CA6ABEB8-6A61-EF4B-95CF-8B5AB199483A}" presName="space" presStyleCnt="0"/>
      <dgm:spPr/>
    </dgm:pt>
    <dgm:pt modelId="{35A333D3-3469-D64B-BFB3-3FAECAC6688A}" type="pres">
      <dgm:prSet presAssocID="{B568FD6F-E484-E042-B4F5-D407A623B391}" presName="composite" presStyleCnt="0"/>
      <dgm:spPr/>
    </dgm:pt>
    <dgm:pt modelId="{F9FBD7D0-6434-4D41-B454-4B03747EED5A}" type="pres">
      <dgm:prSet presAssocID="{B568FD6F-E484-E042-B4F5-D407A623B391}" presName="LShape" presStyleLbl="alignNode1" presStyleIdx="6" presStyleCnt="7"/>
      <dgm:spPr/>
    </dgm:pt>
    <dgm:pt modelId="{5E6EF67F-ECE8-5142-A5D6-CCE50645415C}" type="pres">
      <dgm:prSet presAssocID="{B568FD6F-E484-E042-B4F5-D407A623B39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B87B4-4142-2747-8360-658CFEB336AC}" srcId="{76E7CB83-781A-3648-A09A-7F065FF92853}" destId="{C5E2A7DD-9347-C84A-99F5-C174133989C2}" srcOrd="0" destOrd="0" parTransId="{E0C8EF9C-E118-D64D-91F0-21BD801EBB62}" sibTransId="{55211EA5-07B8-4546-9CFF-9145B46AD43A}"/>
    <dgm:cxn modelId="{0C0B4EAC-72DC-704E-9AC5-F1DDCF9D3AF8}" srcId="{76E7CB83-781A-3648-A09A-7F065FF92853}" destId="{D318DD86-5E24-9D49-A727-A282C86204CE}" srcOrd="1" destOrd="0" parTransId="{8B6ADD0C-3075-8745-B3C7-BCAF954B2583}" sibTransId="{9AAE65E6-ECEF-C64A-8561-A52AB91A7C52}"/>
    <dgm:cxn modelId="{A36178B3-0119-8A49-A290-01FF7F95F637}" type="presOf" srcId="{B568FD6F-E484-E042-B4F5-D407A623B391}" destId="{5E6EF67F-ECE8-5142-A5D6-CCE50645415C}" srcOrd="0" destOrd="0" presId="urn:microsoft.com/office/officeart/2009/3/layout/StepUpProcess"/>
    <dgm:cxn modelId="{7F65F4AB-1677-6A46-95B7-8FA7443C93B6}" type="presOf" srcId="{C5E2A7DD-9347-C84A-99F5-C174133989C2}" destId="{871511E6-3FB9-CA45-ADC2-8BB1B4C703D5}" srcOrd="0" destOrd="0" presId="urn:microsoft.com/office/officeart/2009/3/layout/StepUpProcess"/>
    <dgm:cxn modelId="{2F28B7DD-B0BF-8248-A11F-A7AF31D1A4A0}" srcId="{76E7CB83-781A-3648-A09A-7F065FF92853}" destId="{B568FD6F-E484-E042-B4F5-D407A623B391}" srcOrd="3" destOrd="0" parTransId="{8F3358D7-F88C-F44C-BD37-360B24021468}" sibTransId="{3230840D-0817-D947-90B0-563CFAAD921A}"/>
    <dgm:cxn modelId="{31130F53-4571-854F-8501-D12990E2CF87}" type="presOf" srcId="{76E7CB83-781A-3648-A09A-7F065FF92853}" destId="{192C13E3-14F1-D94E-B944-AEBB708F3226}" srcOrd="0" destOrd="0" presId="urn:microsoft.com/office/officeart/2009/3/layout/StepUpProcess"/>
    <dgm:cxn modelId="{EDD61F6D-F4CB-8341-8455-999B97186FF1}" type="presOf" srcId="{F3486DE8-7814-1640-BE10-11E418FA7CC9}" destId="{CABFDE1A-9443-5543-8039-C795C3A42773}" srcOrd="0" destOrd="0" presId="urn:microsoft.com/office/officeart/2009/3/layout/StepUpProcess"/>
    <dgm:cxn modelId="{C9034994-6B01-F64F-9D2F-B8EAA36452EE}" type="presOf" srcId="{D318DD86-5E24-9D49-A727-A282C86204CE}" destId="{6336C2BA-2560-264B-965F-8008BED9657B}" srcOrd="0" destOrd="0" presId="urn:microsoft.com/office/officeart/2009/3/layout/StepUpProcess"/>
    <dgm:cxn modelId="{4A553A42-92CC-F64E-8BEB-CF18E11BEC47}" srcId="{76E7CB83-781A-3648-A09A-7F065FF92853}" destId="{F3486DE8-7814-1640-BE10-11E418FA7CC9}" srcOrd="2" destOrd="0" parTransId="{E7C26402-486E-064A-BC92-63A452FC4543}" sibTransId="{CA6ABEB8-6A61-EF4B-95CF-8B5AB199483A}"/>
    <dgm:cxn modelId="{C79EC315-F47D-3941-9C51-8E5BB2755CC4}" type="presParOf" srcId="{192C13E3-14F1-D94E-B944-AEBB708F3226}" destId="{90F98D64-FD80-6B49-BDC4-A2B4FC39E7B7}" srcOrd="0" destOrd="0" presId="urn:microsoft.com/office/officeart/2009/3/layout/StepUpProcess"/>
    <dgm:cxn modelId="{4E4B4C63-180F-D843-AD84-19F9BB4B33E4}" type="presParOf" srcId="{90F98D64-FD80-6B49-BDC4-A2B4FC39E7B7}" destId="{69EB4E61-11BE-0047-8CC1-73DE6EE985AC}" srcOrd="0" destOrd="0" presId="urn:microsoft.com/office/officeart/2009/3/layout/StepUpProcess"/>
    <dgm:cxn modelId="{9C911240-5F66-D949-B3E1-5C6CCB195236}" type="presParOf" srcId="{90F98D64-FD80-6B49-BDC4-A2B4FC39E7B7}" destId="{871511E6-3FB9-CA45-ADC2-8BB1B4C703D5}" srcOrd="1" destOrd="0" presId="urn:microsoft.com/office/officeart/2009/3/layout/StepUpProcess"/>
    <dgm:cxn modelId="{72047A0E-F970-C14B-866A-AB12A25E45EF}" type="presParOf" srcId="{90F98D64-FD80-6B49-BDC4-A2B4FC39E7B7}" destId="{BB355347-B79C-2A47-8C65-0A609CD0C072}" srcOrd="2" destOrd="0" presId="urn:microsoft.com/office/officeart/2009/3/layout/StepUpProcess"/>
    <dgm:cxn modelId="{4FC29E99-0807-5C45-A460-62ED5BFEBE56}" type="presParOf" srcId="{192C13E3-14F1-D94E-B944-AEBB708F3226}" destId="{02CB3777-685E-5F45-A135-6731A7652495}" srcOrd="1" destOrd="0" presId="urn:microsoft.com/office/officeart/2009/3/layout/StepUpProcess"/>
    <dgm:cxn modelId="{9148356A-1B49-B845-A382-A21C4B92DFCA}" type="presParOf" srcId="{02CB3777-685E-5F45-A135-6731A7652495}" destId="{1E377545-2642-9841-A07D-CCDF2673838B}" srcOrd="0" destOrd="0" presId="urn:microsoft.com/office/officeart/2009/3/layout/StepUpProcess"/>
    <dgm:cxn modelId="{15CDFB7D-507C-BC45-854B-78DF5FD6C63D}" type="presParOf" srcId="{192C13E3-14F1-D94E-B944-AEBB708F3226}" destId="{9594A231-ECA0-1442-B636-14E05C4E0CE7}" srcOrd="2" destOrd="0" presId="urn:microsoft.com/office/officeart/2009/3/layout/StepUpProcess"/>
    <dgm:cxn modelId="{82168F44-420E-3345-A638-556C913C73E9}" type="presParOf" srcId="{9594A231-ECA0-1442-B636-14E05C4E0CE7}" destId="{7EA4D63A-08C3-9445-A76E-DD686A10139F}" srcOrd="0" destOrd="0" presId="urn:microsoft.com/office/officeart/2009/3/layout/StepUpProcess"/>
    <dgm:cxn modelId="{A17DE978-0CCA-AA4A-88B0-9437AF62CED1}" type="presParOf" srcId="{9594A231-ECA0-1442-B636-14E05C4E0CE7}" destId="{6336C2BA-2560-264B-965F-8008BED9657B}" srcOrd="1" destOrd="0" presId="urn:microsoft.com/office/officeart/2009/3/layout/StepUpProcess"/>
    <dgm:cxn modelId="{E45E189A-51B3-9F4D-A0C3-FB48897705AA}" type="presParOf" srcId="{9594A231-ECA0-1442-B636-14E05C4E0CE7}" destId="{DAE13E84-FFE7-B84D-A61C-00C4253D44A2}" srcOrd="2" destOrd="0" presId="urn:microsoft.com/office/officeart/2009/3/layout/StepUpProcess"/>
    <dgm:cxn modelId="{74A1E027-87C6-F342-B03A-852C4F3E7774}" type="presParOf" srcId="{192C13E3-14F1-D94E-B944-AEBB708F3226}" destId="{18EADF71-A683-F047-9C5B-9005D3BE86A6}" srcOrd="3" destOrd="0" presId="urn:microsoft.com/office/officeart/2009/3/layout/StepUpProcess"/>
    <dgm:cxn modelId="{60389694-68C2-5C49-9C94-0A2809F7FF3A}" type="presParOf" srcId="{18EADF71-A683-F047-9C5B-9005D3BE86A6}" destId="{C6648AEE-B5F1-9846-A1B7-1159CCEBD6A0}" srcOrd="0" destOrd="0" presId="urn:microsoft.com/office/officeart/2009/3/layout/StepUpProcess"/>
    <dgm:cxn modelId="{266C3382-A0A5-9E46-A7B9-1984D59DA0F9}" type="presParOf" srcId="{192C13E3-14F1-D94E-B944-AEBB708F3226}" destId="{5D3229EC-36C3-9F43-A973-252B154C1AA1}" srcOrd="4" destOrd="0" presId="urn:microsoft.com/office/officeart/2009/3/layout/StepUpProcess"/>
    <dgm:cxn modelId="{3C726CC7-C4F0-8349-B2CF-6FDC3D7563DB}" type="presParOf" srcId="{5D3229EC-36C3-9F43-A973-252B154C1AA1}" destId="{CA4555F1-7131-7C4E-8D02-A242B49BD9C6}" srcOrd="0" destOrd="0" presId="urn:microsoft.com/office/officeart/2009/3/layout/StepUpProcess"/>
    <dgm:cxn modelId="{6186C61C-4051-094B-8A2F-D7527C639F7A}" type="presParOf" srcId="{5D3229EC-36C3-9F43-A973-252B154C1AA1}" destId="{CABFDE1A-9443-5543-8039-C795C3A42773}" srcOrd="1" destOrd="0" presId="urn:microsoft.com/office/officeart/2009/3/layout/StepUpProcess"/>
    <dgm:cxn modelId="{DEE57EFC-2F91-3647-812C-7CE172BE6DE6}" type="presParOf" srcId="{5D3229EC-36C3-9F43-A973-252B154C1AA1}" destId="{6C0F82EF-678C-A845-B658-D1086B8B2546}" srcOrd="2" destOrd="0" presId="urn:microsoft.com/office/officeart/2009/3/layout/StepUpProcess"/>
    <dgm:cxn modelId="{C0A179E3-C390-1747-866F-A1D35757C980}" type="presParOf" srcId="{192C13E3-14F1-D94E-B944-AEBB708F3226}" destId="{2400C471-913D-E547-A8ED-7579AEAC1997}" srcOrd="5" destOrd="0" presId="urn:microsoft.com/office/officeart/2009/3/layout/StepUpProcess"/>
    <dgm:cxn modelId="{C0B23491-FA1C-AC41-A9A3-39E1BA4AC28A}" type="presParOf" srcId="{2400C471-913D-E547-A8ED-7579AEAC1997}" destId="{181D659F-35E3-D246-BBF4-4ED84D2E04A3}" srcOrd="0" destOrd="0" presId="urn:microsoft.com/office/officeart/2009/3/layout/StepUpProcess"/>
    <dgm:cxn modelId="{7D883987-8753-2D41-88B0-70B7062A0253}" type="presParOf" srcId="{192C13E3-14F1-D94E-B944-AEBB708F3226}" destId="{35A333D3-3469-D64B-BFB3-3FAECAC6688A}" srcOrd="6" destOrd="0" presId="urn:microsoft.com/office/officeart/2009/3/layout/StepUpProcess"/>
    <dgm:cxn modelId="{40BEEF4F-4756-7144-9932-0411AF3E5C05}" type="presParOf" srcId="{35A333D3-3469-D64B-BFB3-3FAECAC6688A}" destId="{F9FBD7D0-6434-4D41-B454-4B03747EED5A}" srcOrd="0" destOrd="0" presId="urn:microsoft.com/office/officeart/2009/3/layout/StepUpProcess"/>
    <dgm:cxn modelId="{7D868913-1758-BE4D-A85B-CEDB8F4DCBEA}" type="presParOf" srcId="{35A333D3-3469-D64B-BFB3-3FAECAC6688A}" destId="{5E6EF67F-ECE8-5142-A5D6-CCE50645415C}" srcOrd="1" destOrd="0" presId="urn:microsoft.com/office/officeart/2009/3/layout/StepUpProcess"/>
  </dgm:cxnLst>
  <dgm:bg>
    <a:solidFill>
      <a:schemeClr val="tx2">
        <a:lumMod val="10000"/>
        <a:lumOff val="9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AF956-A744-CA4B-9653-62BAB00F4AEE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122D5F-083C-3545-956E-0D1D510C03DD}">
      <dgm:prSet custT="1"/>
      <dgm:spPr/>
      <dgm:t>
        <a:bodyPr/>
        <a:lstStyle/>
        <a:p>
          <a:pPr algn="l" rtl="0"/>
          <a:r>
            <a:rPr lang="en-US" sz="1400" dirty="0" smtClean="0"/>
            <a:t>1. Employ a sustainability officer and    get staff involved</a:t>
          </a:r>
          <a:endParaRPr lang="en-US" sz="1400" dirty="0"/>
        </a:p>
      </dgm:t>
    </dgm:pt>
    <dgm:pt modelId="{C173723A-D498-3245-BF31-E1FE21DBA490}" type="parTrans" cxnId="{2B229DE8-4BF7-4745-B13B-DA04595B8CBA}">
      <dgm:prSet/>
      <dgm:spPr/>
      <dgm:t>
        <a:bodyPr/>
        <a:lstStyle/>
        <a:p>
          <a:endParaRPr lang="en-US"/>
        </a:p>
      </dgm:t>
    </dgm:pt>
    <dgm:pt modelId="{7FAD9C3A-6DA6-B841-B3AC-248E546B4567}" type="sibTrans" cxnId="{2B229DE8-4BF7-4745-B13B-DA04595B8CBA}">
      <dgm:prSet/>
      <dgm:spPr/>
      <dgm:t>
        <a:bodyPr/>
        <a:lstStyle/>
        <a:p>
          <a:endParaRPr lang="en-US"/>
        </a:p>
      </dgm:t>
    </dgm:pt>
    <dgm:pt modelId="{3474FD29-FC98-4A40-AFE4-696925826268}">
      <dgm:prSet custT="1"/>
      <dgm:spPr/>
      <dgm:t>
        <a:bodyPr/>
        <a:lstStyle/>
        <a:p>
          <a:pPr algn="l" rtl="0"/>
          <a:r>
            <a:rPr lang="en-US" sz="1400" dirty="0" smtClean="0"/>
            <a:t>2. Reuse surgical equipment where </a:t>
          </a:r>
        </a:p>
        <a:p>
          <a:pPr algn="ctr" rtl="0"/>
          <a:r>
            <a:rPr lang="en-US" sz="1400" dirty="0" smtClean="0"/>
            <a:t>Possible</a:t>
          </a:r>
          <a:endParaRPr lang="en-US" sz="1400" dirty="0"/>
        </a:p>
      </dgm:t>
    </dgm:pt>
    <dgm:pt modelId="{1737A7B9-FE6D-ED48-8AF7-21834FBD59AA}" type="parTrans" cxnId="{97E99140-2EA3-684C-824D-B927B1DB0B78}">
      <dgm:prSet/>
      <dgm:spPr/>
      <dgm:t>
        <a:bodyPr/>
        <a:lstStyle/>
        <a:p>
          <a:endParaRPr lang="en-US"/>
        </a:p>
      </dgm:t>
    </dgm:pt>
    <dgm:pt modelId="{576E7A04-31BA-314C-95D8-965CFE069BA1}" type="sibTrans" cxnId="{97E99140-2EA3-684C-824D-B927B1DB0B78}">
      <dgm:prSet/>
      <dgm:spPr/>
      <dgm:t>
        <a:bodyPr/>
        <a:lstStyle/>
        <a:p>
          <a:endParaRPr lang="en-US"/>
        </a:p>
      </dgm:t>
    </dgm:pt>
    <dgm:pt modelId="{0A1A6935-792E-914C-9321-E66C561D789F}">
      <dgm:prSet custT="1"/>
      <dgm:spPr/>
      <dgm:t>
        <a:bodyPr/>
        <a:lstStyle/>
        <a:p>
          <a:pPr algn="l" rtl="0"/>
          <a:r>
            <a:rPr lang="en-US" sz="1600" dirty="0" smtClean="0"/>
            <a:t>3. Recycle better</a:t>
          </a:r>
          <a:endParaRPr lang="en-US" sz="1600" dirty="0"/>
        </a:p>
      </dgm:t>
    </dgm:pt>
    <dgm:pt modelId="{7E167AEE-9C92-F041-B57C-4A7DD1216761}" type="parTrans" cxnId="{03707CE3-E6D8-F140-8593-916E71C00A7D}">
      <dgm:prSet/>
      <dgm:spPr/>
      <dgm:t>
        <a:bodyPr/>
        <a:lstStyle/>
        <a:p>
          <a:endParaRPr lang="en-US"/>
        </a:p>
      </dgm:t>
    </dgm:pt>
    <dgm:pt modelId="{B2BBB0EE-C514-D94C-BD31-FF7B8D78FA61}" type="sibTrans" cxnId="{03707CE3-E6D8-F140-8593-916E71C00A7D}">
      <dgm:prSet/>
      <dgm:spPr/>
      <dgm:t>
        <a:bodyPr/>
        <a:lstStyle/>
        <a:p>
          <a:endParaRPr lang="en-US"/>
        </a:p>
      </dgm:t>
    </dgm:pt>
    <dgm:pt modelId="{909E9A23-E4F5-464E-9C37-4FD635BF7EAC}">
      <dgm:prSet custT="1"/>
      <dgm:spPr/>
      <dgm:t>
        <a:bodyPr/>
        <a:lstStyle/>
        <a:p>
          <a:pPr algn="l" rtl="0"/>
          <a:r>
            <a:rPr lang="en-US" sz="1400" dirty="0" smtClean="0"/>
            <a:t>4. Avoid potent an aesthetic greenhouse gases</a:t>
          </a:r>
          <a:endParaRPr lang="en-US" sz="1400" dirty="0"/>
        </a:p>
      </dgm:t>
    </dgm:pt>
    <dgm:pt modelId="{007F0EC4-B459-4B41-8CC3-BE14FFBA014B}" type="parTrans" cxnId="{ADB7285D-17F0-8349-A003-359FD395895F}">
      <dgm:prSet/>
      <dgm:spPr/>
      <dgm:t>
        <a:bodyPr/>
        <a:lstStyle/>
        <a:p>
          <a:endParaRPr lang="en-US"/>
        </a:p>
      </dgm:t>
    </dgm:pt>
    <dgm:pt modelId="{56FC824D-7689-9848-9FC6-36481A44BA9F}" type="sibTrans" cxnId="{ADB7285D-17F0-8349-A003-359FD395895F}">
      <dgm:prSet/>
      <dgm:spPr/>
      <dgm:t>
        <a:bodyPr/>
        <a:lstStyle/>
        <a:p>
          <a:endParaRPr lang="en-US"/>
        </a:p>
      </dgm:t>
    </dgm:pt>
    <dgm:pt modelId="{17ADC68D-9138-BD48-AB64-60314F5460D0}">
      <dgm:prSet custT="1"/>
      <dgm:spPr/>
      <dgm:t>
        <a:bodyPr/>
        <a:lstStyle/>
        <a:p>
          <a:pPr rtl="0"/>
          <a:r>
            <a:rPr lang="en-US" sz="1400" dirty="0" smtClean="0"/>
            <a:t>5. Advocate and collaborate towards a low-carbon, low-waste system</a:t>
          </a:r>
          <a:endParaRPr lang="en-US" sz="1400" dirty="0"/>
        </a:p>
      </dgm:t>
    </dgm:pt>
    <dgm:pt modelId="{C884B8D2-B2FD-674D-8E6C-C62E2993ADED}" type="parTrans" cxnId="{A1C4F293-D777-9448-A7F1-D5DC3E7ADB7C}">
      <dgm:prSet/>
      <dgm:spPr/>
      <dgm:t>
        <a:bodyPr/>
        <a:lstStyle/>
        <a:p>
          <a:endParaRPr lang="en-US"/>
        </a:p>
      </dgm:t>
    </dgm:pt>
    <dgm:pt modelId="{7BCEA6F4-D2C5-734B-BF71-C6573309639B}" type="sibTrans" cxnId="{A1C4F293-D777-9448-A7F1-D5DC3E7ADB7C}">
      <dgm:prSet/>
      <dgm:spPr/>
      <dgm:t>
        <a:bodyPr/>
        <a:lstStyle/>
        <a:p>
          <a:endParaRPr lang="en-US"/>
        </a:p>
      </dgm:t>
    </dgm:pt>
    <dgm:pt modelId="{C9743E8A-7796-B643-BA89-8A3D2792F617}" type="pres">
      <dgm:prSet presAssocID="{6DCAF956-A744-CA4B-9653-62BAB00F4AE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1189D95-8C32-6A40-A7CD-1F9BDFC72007}" type="pres">
      <dgm:prSet presAssocID="{6DCAF956-A744-CA4B-9653-62BAB00F4AEE}" presName="pyramid" presStyleLbl="node1" presStyleIdx="0" presStyleCnt="1" custLinFactNeighborX="-2833" custLinFactNeighborY="850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6CF0EBFD-C983-0D41-BC27-92FDECD244AA}" type="pres">
      <dgm:prSet presAssocID="{6DCAF956-A744-CA4B-9653-62BAB00F4AEE}" presName="theList" presStyleCnt="0"/>
      <dgm:spPr/>
    </dgm:pt>
    <dgm:pt modelId="{A9C5D9C9-BC46-9F40-BF42-B6BA0D214830}" type="pres">
      <dgm:prSet presAssocID="{79122D5F-083C-3545-956E-0D1D510C03DD}" presName="aNode" presStyleLbl="fgAcc1" presStyleIdx="0" presStyleCnt="5" custScaleY="1113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92F73-BFDB-3845-BB23-6D66A7A16FFD}" type="pres">
      <dgm:prSet presAssocID="{79122D5F-083C-3545-956E-0D1D510C03DD}" presName="aSpace" presStyleCnt="0"/>
      <dgm:spPr/>
    </dgm:pt>
    <dgm:pt modelId="{93BDAE8E-A01B-AD4E-BA96-C3B6639F1D3E}" type="pres">
      <dgm:prSet presAssocID="{3474FD29-FC98-4A40-AFE4-696925826268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E382E-3915-864B-BC97-24A9F087E410}" type="pres">
      <dgm:prSet presAssocID="{3474FD29-FC98-4A40-AFE4-696925826268}" presName="aSpace" presStyleCnt="0"/>
      <dgm:spPr/>
    </dgm:pt>
    <dgm:pt modelId="{C711904F-A660-334C-8A59-5A8013DD4F75}" type="pres">
      <dgm:prSet presAssocID="{0A1A6935-792E-914C-9321-E66C561D789F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58269-535D-8E4B-8730-0E8CCC35AD19}" type="pres">
      <dgm:prSet presAssocID="{0A1A6935-792E-914C-9321-E66C561D789F}" presName="aSpace" presStyleCnt="0"/>
      <dgm:spPr/>
    </dgm:pt>
    <dgm:pt modelId="{85C8057E-B74F-5A47-8B1C-F74800F9F4C3}" type="pres">
      <dgm:prSet presAssocID="{909E9A23-E4F5-464E-9C37-4FD635BF7EAC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9CCF6-7B39-1B42-B722-3A5BD328D51E}" type="pres">
      <dgm:prSet presAssocID="{909E9A23-E4F5-464E-9C37-4FD635BF7EAC}" presName="aSpace" presStyleCnt="0"/>
      <dgm:spPr/>
    </dgm:pt>
    <dgm:pt modelId="{FA6E8616-A2D5-6846-90C4-BAE954A1DF37}" type="pres">
      <dgm:prSet presAssocID="{17ADC68D-9138-BD48-AB64-60314F5460D0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DABD3-E334-9240-B6B7-A73452AD73EE}" type="pres">
      <dgm:prSet presAssocID="{17ADC68D-9138-BD48-AB64-60314F5460D0}" presName="aSpace" presStyleCnt="0"/>
      <dgm:spPr/>
    </dgm:pt>
  </dgm:ptLst>
  <dgm:cxnLst>
    <dgm:cxn modelId="{EF784914-92CF-474D-8BD7-1A97B9C4841F}" type="presOf" srcId="{6DCAF956-A744-CA4B-9653-62BAB00F4AEE}" destId="{C9743E8A-7796-B643-BA89-8A3D2792F617}" srcOrd="0" destOrd="0" presId="urn:microsoft.com/office/officeart/2005/8/layout/pyramid2"/>
    <dgm:cxn modelId="{ADB7285D-17F0-8349-A003-359FD395895F}" srcId="{6DCAF956-A744-CA4B-9653-62BAB00F4AEE}" destId="{909E9A23-E4F5-464E-9C37-4FD635BF7EAC}" srcOrd="3" destOrd="0" parTransId="{007F0EC4-B459-4B41-8CC3-BE14FFBA014B}" sibTransId="{56FC824D-7689-9848-9FC6-36481A44BA9F}"/>
    <dgm:cxn modelId="{03707CE3-E6D8-F140-8593-916E71C00A7D}" srcId="{6DCAF956-A744-CA4B-9653-62BAB00F4AEE}" destId="{0A1A6935-792E-914C-9321-E66C561D789F}" srcOrd="2" destOrd="0" parTransId="{7E167AEE-9C92-F041-B57C-4A7DD1216761}" sibTransId="{B2BBB0EE-C514-D94C-BD31-FF7B8D78FA61}"/>
    <dgm:cxn modelId="{396EFC2E-6089-0E40-A021-BEFC53F2F900}" type="presOf" srcId="{3474FD29-FC98-4A40-AFE4-696925826268}" destId="{93BDAE8E-A01B-AD4E-BA96-C3B6639F1D3E}" srcOrd="0" destOrd="0" presId="urn:microsoft.com/office/officeart/2005/8/layout/pyramid2"/>
    <dgm:cxn modelId="{2B229DE8-4BF7-4745-B13B-DA04595B8CBA}" srcId="{6DCAF956-A744-CA4B-9653-62BAB00F4AEE}" destId="{79122D5F-083C-3545-956E-0D1D510C03DD}" srcOrd="0" destOrd="0" parTransId="{C173723A-D498-3245-BF31-E1FE21DBA490}" sibTransId="{7FAD9C3A-6DA6-B841-B3AC-248E546B4567}"/>
    <dgm:cxn modelId="{B17E01CA-DD23-D54B-947A-D38FA5F03AD2}" type="presOf" srcId="{0A1A6935-792E-914C-9321-E66C561D789F}" destId="{C711904F-A660-334C-8A59-5A8013DD4F75}" srcOrd="0" destOrd="0" presId="urn:microsoft.com/office/officeart/2005/8/layout/pyramid2"/>
    <dgm:cxn modelId="{B416CC1C-6122-B646-90CF-60D0A506393B}" type="presOf" srcId="{79122D5F-083C-3545-956E-0D1D510C03DD}" destId="{A9C5D9C9-BC46-9F40-BF42-B6BA0D214830}" srcOrd="0" destOrd="0" presId="urn:microsoft.com/office/officeart/2005/8/layout/pyramid2"/>
    <dgm:cxn modelId="{09BC71E6-9E4D-CC47-90A7-CFFDA62ED1E9}" type="presOf" srcId="{17ADC68D-9138-BD48-AB64-60314F5460D0}" destId="{FA6E8616-A2D5-6846-90C4-BAE954A1DF37}" srcOrd="0" destOrd="0" presId="urn:microsoft.com/office/officeart/2005/8/layout/pyramid2"/>
    <dgm:cxn modelId="{97E99140-2EA3-684C-824D-B927B1DB0B78}" srcId="{6DCAF956-A744-CA4B-9653-62BAB00F4AEE}" destId="{3474FD29-FC98-4A40-AFE4-696925826268}" srcOrd="1" destOrd="0" parTransId="{1737A7B9-FE6D-ED48-8AF7-21834FBD59AA}" sibTransId="{576E7A04-31BA-314C-95D8-965CFE069BA1}"/>
    <dgm:cxn modelId="{A1C4F293-D777-9448-A7F1-D5DC3E7ADB7C}" srcId="{6DCAF956-A744-CA4B-9653-62BAB00F4AEE}" destId="{17ADC68D-9138-BD48-AB64-60314F5460D0}" srcOrd="4" destOrd="0" parTransId="{C884B8D2-B2FD-674D-8E6C-C62E2993ADED}" sibTransId="{7BCEA6F4-D2C5-734B-BF71-C6573309639B}"/>
    <dgm:cxn modelId="{A7E6B35B-75C0-C74F-B115-8F00832AD88B}" type="presOf" srcId="{909E9A23-E4F5-464E-9C37-4FD635BF7EAC}" destId="{85C8057E-B74F-5A47-8B1C-F74800F9F4C3}" srcOrd="0" destOrd="0" presId="urn:microsoft.com/office/officeart/2005/8/layout/pyramid2"/>
    <dgm:cxn modelId="{4245DB1D-6426-E049-944E-31057BB72CFC}" type="presParOf" srcId="{C9743E8A-7796-B643-BA89-8A3D2792F617}" destId="{D1189D95-8C32-6A40-A7CD-1F9BDFC72007}" srcOrd="0" destOrd="0" presId="urn:microsoft.com/office/officeart/2005/8/layout/pyramid2"/>
    <dgm:cxn modelId="{D1671BE7-727C-9A49-B36F-4BD59A77BBD5}" type="presParOf" srcId="{C9743E8A-7796-B643-BA89-8A3D2792F617}" destId="{6CF0EBFD-C983-0D41-BC27-92FDECD244AA}" srcOrd="1" destOrd="0" presId="urn:microsoft.com/office/officeart/2005/8/layout/pyramid2"/>
    <dgm:cxn modelId="{E1781696-77A2-8E4D-BD12-879D86F8FAB1}" type="presParOf" srcId="{6CF0EBFD-C983-0D41-BC27-92FDECD244AA}" destId="{A9C5D9C9-BC46-9F40-BF42-B6BA0D214830}" srcOrd="0" destOrd="0" presId="urn:microsoft.com/office/officeart/2005/8/layout/pyramid2"/>
    <dgm:cxn modelId="{360B13BA-8CAC-1640-9EE0-0B847A745373}" type="presParOf" srcId="{6CF0EBFD-C983-0D41-BC27-92FDECD244AA}" destId="{A2A92F73-BFDB-3845-BB23-6D66A7A16FFD}" srcOrd="1" destOrd="0" presId="urn:microsoft.com/office/officeart/2005/8/layout/pyramid2"/>
    <dgm:cxn modelId="{53AC71C8-C59F-0C4B-B087-136A5A288750}" type="presParOf" srcId="{6CF0EBFD-C983-0D41-BC27-92FDECD244AA}" destId="{93BDAE8E-A01B-AD4E-BA96-C3B6639F1D3E}" srcOrd="2" destOrd="0" presId="urn:microsoft.com/office/officeart/2005/8/layout/pyramid2"/>
    <dgm:cxn modelId="{86B46C1A-CD68-624F-A0D2-0D10CE14269E}" type="presParOf" srcId="{6CF0EBFD-C983-0D41-BC27-92FDECD244AA}" destId="{0C9E382E-3915-864B-BC97-24A9F087E410}" srcOrd="3" destOrd="0" presId="urn:microsoft.com/office/officeart/2005/8/layout/pyramid2"/>
    <dgm:cxn modelId="{06BC80D3-B18F-B94D-810E-A91180CEDAA0}" type="presParOf" srcId="{6CF0EBFD-C983-0D41-BC27-92FDECD244AA}" destId="{C711904F-A660-334C-8A59-5A8013DD4F75}" srcOrd="4" destOrd="0" presId="urn:microsoft.com/office/officeart/2005/8/layout/pyramid2"/>
    <dgm:cxn modelId="{C294379E-64BA-6247-9254-7A0F36987459}" type="presParOf" srcId="{6CF0EBFD-C983-0D41-BC27-92FDECD244AA}" destId="{E9B58269-535D-8E4B-8730-0E8CCC35AD19}" srcOrd="5" destOrd="0" presId="urn:microsoft.com/office/officeart/2005/8/layout/pyramid2"/>
    <dgm:cxn modelId="{A5440F78-BD61-324F-B0B7-DDD37D9DD64B}" type="presParOf" srcId="{6CF0EBFD-C983-0D41-BC27-92FDECD244AA}" destId="{85C8057E-B74F-5A47-8B1C-F74800F9F4C3}" srcOrd="6" destOrd="0" presId="urn:microsoft.com/office/officeart/2005/8/layout/pyramid2"/>
    <dgm:cxn modelId="{B0A96014-92C3-F54F-A2AD-25FC371426D8}" type="presParOf" srcId="{6CF0EBFD-C983-0D41-BC27-92FDECD244AA}" destId="{5929CCF6-7B39-1B42-B722-3A5BD328D51E}" srcOrd="7" destOrd="0" presId="urn:microsoft.com/office/officeart/2005/8/layout/pyramid2"/>
    <dgm:cxn modelId="{66F13B31-6670-1141-A266-ACEFD8503B96}" type="presParOf" srcId="{6CF0EBFD-C983-0D41-BC27-92FDECD244AA}" destId="{FA6E8616-A2D5-6846-90C4-BAE954A1DF37}" srcOrd="8" destOrd="0" presId="urn:microsoft.com/office/officeart/2005/8/layout/pyramid2"/>
    <dgm:cxn modelId="{074C0C1B-2290-BA44-B79D-1636ABE7F590}" type="presParOf" srcId="{6CF0EBFD-C983-0D41-BC27-92FDECD244AA}" destId="{E20DABD3-E334-9240-B6B7-A73452AD73E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3C82-B958-45D7-999A-20864A2C0AF4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057C4F94-F784-4C22-9F0B-9D1BB31FFBC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en-US" sz="1800" b="1" dirty="0">
              <a:latin typeface="+mn-lt"/>
              <a:cs typeface="Mangal" panose="02040503050203030202" pitchFamily="18" charset="0"/>
            </a:rPr>
            <a:t>Big Data Analysis</a:t>
          </a:r>
        </a:p>
        <a:p>
          <a:r>
            <a:rPr lang="en-US" altLang="en-US" sz="1800" b="1" dirty="0">
              <a:latin typeface="+mn-lt"/>
              <a:cs typeface="Mangal" panose="02040503050203030202" pitchFamily="18" charset="0"/>
            </a:rPr>
            <a:t>Data generation</a:t>
          </a:r>
        </a:p>
        <a:p>
          <a:r>
            <a:rPr lang="en-US" altLang="en-US" sz="1800" b="1" dirty="0">
              <a:latin typeface="+mn-lt"/>
              <a:cs typeface="Mangal" panose="02040503050203030202" pitchFamily="18" charset="0"/>
            </a:rPr>
            <a:t>Analysis</a:t>
          </a:r>
        </a:p>
        <a:p>
          <a:r>
            <a:rPr lang="en-US" altLang="en-US" sz="1800" b="1" dirty="0">
              <a:latin typeface="+mn-lt"/>
              <a:cs typeface="Mangal" panose="02040503050203030202" pitchFamily="18" charset="0"/>
            </a:rPr>
            <a:t>Design </a:t>
          </a:r>
        </a:p>
        <a:p>
          <a:r>
            <a:rPr lang="en-US" altLang="en-US" sz="1800" b="1" dirty="0">
              <a:latin typeface="+mn-lt"/>
              <a:cs typeface="Mangal" panose="02040503050203030202" pitchFamily="18" charset="0"/>
            </a:rPr>
            <a:t>Implementation</a:t>
          </a:r>
          <a:br>
            <a:rPr lang="en-US" altLang="en-US" sz="1800" b="1" dirty="0">
              <a:latin typeface="+mn-lt"/>
              <a:cs typeface="Mangal" panose="02040503050203030202" pitchFamily="18" charset="0"/>
            </a:rPr>
          </a:br>
          <a:endParaRPr lang="en-GB" sz="1100" dirty="0"/>
        </a:p>
      </dgm:t>
    </dgm:pt>
    <dgm:pt modelId="{B27763AA-DD0B-4A95-8167-D6ED723E7F62}" type="parTrans" cxnId="{6FF32164-B233-496B-8881-7B670D9D9E21}">
      <dgm:prSet/>
      <dgm:spPr/>
      <dgm:t>
        <a:bodyPr/>
        <a:lstStyle/>
        <a:p>
          <a:endParaRPr lang="en-GB"/>
        </a:p>
      </dgm:t>
    </dgm:pt>
    <dgm:pt modelId="{31E3AAD7-5CE5-469C-AF37-96C82343ACF3}" type="sibTrans" cxnId="{6FF32164-B233-496B-8881-7B670D9D9E21}">
      <dgm:prSet/>
      <dgm:spPr/>
      <dgm:t>
        <a:bodyPr/>
        <a:lstStyle/>
        <a:p>
          <a:endParaRPr lang="en-GB"/>
        </a:p>
      </dgm:t>
    </dgm:pt>
    <dgm:pt modelId="{BB23D3E9-FD4D-4440-87B6-37A497248CF5}">
      <dgm:prSet phldrT="[Text]" custT="1"/>
      <dgm:spPr>
        <a:solidFill>
          <a:srgbClr val="7030A0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en-US" altLang="en-US" sz="1600" b="1" dirty="0">
              <a:latin typeface="+mn-lt"/>
              <a:cs typeface="Mangal" panose="02040503050203030202" pitchFamily="18" charset="0"/>
            </a:rPr>
            <a:t>Artificial Intelligence </a:t>
          </a:r>
          <a:br>
            <a:rPr lang="en-US" altLang="en-US" sz="1600" b="1" dirty="0">
              <a:latin typeface="+mn-lt"/>
              <a:cs typeface="Mangal" panose="02040503050203030202" pitchFamily="18" charset="0"/>
            </a:rPr>
          </a:br>
          <a:r>
            <a:rPr lang="en-US" altLang="en-US" sz="1600" b="1" dirty="0">
              <a:latin typeface="+mn-lt"/>
              <a:cs typeface="Mangal" panose="02040503050203030202" pitchFamily="18" charset="0"/>
            </a:rPr>
            <a:t>Public Awareness</a:t>
          </a:r>
          <a:br>
            <a:rPr lang="en-US" altLang="en-US" sz="1600" b="1" dirty="0">
              <a:latin typeface="+mn-lt"/>
              <a:cs typeface="Mangal" panose="02040503050203030202" pitchFamily="18" charset="0"/>
            </a:rPr>
          </a:br>
          <a:r>
            <a:rPr lang="en-US" altLang="en-US" sz="1600" b="1" dirty="0">
              <a:latin typeface="+mn-lt"/>
              <a:cs typeface="Mangal" panose="02040503050203030202" pitchFamily="18" charset="0"/>
            </a:rPr>
            <a:t>Develop capacity of all level</a:t>
          </a:r>
          <a:r>
            <a:rPr lang="en-US" altLang="en-US" sz="1100" b="1" dirty="0">
              <a:latin typeface="+mn-lt"/>
              <a:cs typeface="Mangal" panose="02040503050203030202" pitchFamily="18" charset="0"/>
            </a:rPr>
            <a:t/>
          </a:r>
          <a:br>
            <a:rPr lang="en-US" altLang="en-US" sz="1100" b="1" dirty="0">
              <a:latin typeface="+mn-lt"/>
              <a:cs typeface="Mangal" panose="02040503050203030202" pitchFamily="18" charset="0"/>
            </a:rPr>
          </a:br>
          <a:endParaRPr lang="en-GB" sz="1100" dirty="0"/>
        </a:p>
      </dgm:t>
    </dgm:pt>
    <dgm:pt modelId="{C55E77A8-06E3-4B19-B2BE-28077D009862}" type="parTrans" cxnId="{5F41B4A9-4798-40E7-B029-2042F77C47FB}">
      <dgm:prSet/>
      <dgm:spPr/>
      <dgm:t>
        <a:bodyPr/>
        <a:lstStyle/>
        <a:p>
          <a:endParaRPr lang="en-GB"/>
        </a:p>
      </dgm:t>
    </dgm:pt>
    <dgm:pt modelId="{8FC398C1-4DEB-4EE5-B832-D84D257C0A69}" type="sibTrans" cxnId="{5F41B4A9-4798-40E7-B029-2042F77C47FB}">
      <dgm:prSet/>
      <dgm:spPr/>
      <dgm:t>
        <a:bodyPr/>
        <a:lstStyle/>
        <a:p>
          <a:endParaRPr lang="en-GB"/>
        </a:p>
      </dgm:t>
    </dgm:pt>
    <dgm:pt modelId="{C9355D77-DA04-478E-BECC-692E65A16547}">
      <dgm:prSet phldrT="[Text]"/>
      <dgm:spPr/>
      <dgm:t>
        <a:bodyPr/>
        <a:lstStyle/>
        <a:p>
          <a:endParaRPr lang="en-GB" dirty="0"/>
        </a:p>
      </dgm:t>
    </dgm:pt>
    <dgm:pt modelId="{40CE6594-D91B-4871-9F49-0C63AF96F235}" type="parTrans" cxnId="{16CC62D0-C093-4B9A-A36E-093B1AC7FB5F}">
      <dgm:prSet/>
      <dgm:spPr/>
      <dgm:t>
        <a:bodyPr/>
        <a:lstStyle/>
        <a:p>
          <a:endParaRPr lang="en-GB"/>
        </a:p>
      </dgm:t>
    </dgm:pt>
    <dgm:pt modelId="{68B16C43-0008-4B3D-ADC8-C2C5A5308A05}" type="sibTrans" cxnId="{16CC62D0-C093-4B9A-A36E-093B1AC7FB5F}">
      <dgm:prSet/>
      <dgm:spPr/>
      <dgm:t>
        <a:bodyPr/>
        <a:lstStyle/>
        <a:p>
          <a:endParaRPr lang="en-GB"/>
        </a:p>
      </dgm:t>
    </dgm:pt>
    <dgm:pt modelId="{5F2090F6-9232-456A-A75F-64F4B7428A1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altLang="en-US" b="1" dirty="0">
              <a:latin typeface="+mn-lt"/>
              <a:cs typeface="Mangal" panose="02040503050203030202" pitchFamily="18" charset="0"/>
            </a:rPr>
            <a:t>The Internet of things</a:t>
          </a:r>
        </a:p>
        <a:p>
          <a:r>
            <a:rPr lang="en-US" altLang="en-US" b="1" dirty="0">
              <a:latin typeface="+mn-lt"/>
              <a:cs typeface="Mangal" panose="02040503050203030202" pitchFamily="18" charset="0"/>
            </a:rPr>
            <a:t>Data bank</a:t>
          </a:r>
        </a:p>
        <a:p>
          <a:r>
            <a:rPr lang="en-US" altLang="en-US" b="1" dirty="0">
              <a:latin typeface="+mn-lt"/>
              <a:cs typeface="Mangal" panose="02040503050203030202" pitchFamily="18" charset="0"/>
            </a:rPr>
            <a:t>EMIS</a:t>
          </a:r>
        </a:p>
      </dgm:t>
    </dgm:pt>
    <dgm:pt modelId="{7B8257F5-6950-48EA-9FF7-B09D4BA10E93}" type="parTrans" cxnId="{4265FCDF-B8A3-42AE-95AE-5FC071844E3A}">
      <dgm:prSet/>
      <dgm:spPr/>
      <dgm:t>
        <a:bodyPr/>
        <a:lstStyle/>
        <a:p>
          <a:endParaRPr lang="en-GB"/>
        </a:p>
      </dgm:t>
    </dgm:pt>
    <dgm:pt modelId="{B6B2BFF8-9DEB-49FD-A139-D226AA10657A}" type="sibTrans" cxnId="{4265FCDF-B8A3-42AE-95AE-5FC071844E3A}">
      <dgm:prSet/>
      <dgm:spPr/>
      <dgm:t>
        <a:bodyPr/>
        <a:lstStyle/>
        <a:p>
          <a:endParaRPr lang="en-GB"/>
        </a:p>
      </dgm:t>
    </dgm:pt>
    <dgm:pt modelId="{A5C05167-9691-4796-BF39-39EEEA1A4997}">
      <dgm:prSet/>
      <dgm:spPr/>
      <dgm:t>
        <a:bodyPr/>
        <a:lstStyle/>
        <a:p>
          <a:endParaRPr lang="en-US"/>
        </a:p>
      </dgm:t>
    </dgm:pt>
    <dgm:pt modelId="{504238A9-02E6-43E8-96D7-0366B965B811}" type="parTrans" cxnId="{50220AFC-D89B-46A8-8E36-EBC035189EEF}">
      <dgm:prSet/>
      <dgm:spPr/>
      <dgm:t>
        <a:bodyPr/>
        <a:lstStyle/>
        <a:p>
          <a:endParaRPr lang="en-GB"/>
        </a:p>
      </dgm:t>
    </dgm:pt>
    <dgm:pt modelId="{1E68BB92-9DCF-420D-84C2-AB6B0BD2523F}" type="sibTrans" cxnId="{50220AFC-D89B-46A8-8E36-EBC035189EEF}">
      <dgm:prSet/>
      <dgm:spPr/>
      <dgm:t>
        <a:bodyPr/>
        <a:lstStyle/>
        <a:p>
          <a:endParaRPr lang="en-GB"/>
        </a:p>
      </dgm:t>
    </dgm:pt>
    <dgm:pt modelId="{6E593FDD-3C3C-4C30-BAF5-C7796203B574}">
      <dgm:prSet/>
      <dgm:spPr/>
      <dgm:t>
        <a:bodyPr/>
        <a:lstStyle/>
        <a:p>
          <a:endParaRPr lang="en-US"/>
        </a:p>
      </dgm:t>
    </dgm:pt>
    <dgm:pt modelId="{EF03ABBC-43A3-4792-B886-ADA09FB0C460}" type="parTrans" cxnId="{3B0D18A7-1D7A-40F0-BC2C-FC005448DBF6}">
      <dgm:prSet/>
      <dgm:spPr/>
      <dgm:t>
        <a:bodyPr/>
        <a:lstStyle/>
        <a:p>
          <a:endParaRPr lang="en-GB"/>
        </a:p>
      </dgm:t>
    </dgm:pt>
    <dgm:pt modelId="{F23A4D00-94F1-4E01-8904-26D1BADF85B8}" type="sibTrans" cxnId="{3B0D18A7-1D7A-40F0-BC2C-FC005448DBF6}">
      <dgm:prSet/>
      <dgm:spPr/>
      <dgm:t>
        <a:bodyPr/>
        <a:lstStyle/>
        <a:p>
          <a:endParaRPr lang="en-GB"/>
        </a:p>
      </dgm:t>
    </dgm:pt>
    <dgm:pt modelId="{2ADAF264-BD9B-49AE-9C8F-34FF4A37609F}">
      <dgm:prSet/>
      <dgm:spPr/>
      <dgm:t>
        <a:bodyPr/>
        <a:lstStyle/>
        <a:p>
          <a:endParaRPr lang="en-US"/>
        </a:p>
      </dgm:t>
    </dgm:pt>
    <dgm:pt modelId="{B8FE1AFD-E8C8-4FEA-BE2B-88F89E76441B}" type="parTrans" cxnId="{CEC46680-1F52-4AEC-A079-F85924938187}">
      <dgm:prSet/>
      <dgm:spPr/>
      <dgm:t>
        <a:bodyPr/>
        <a:lstStyle/>
        <a:p>
          <a:endParaRPr lang="en-GB"/>
        </a:p>
      </dgm:t>
    </dgm:pt>
    <dgm:pt modelId="{91DA636F-BA32-4EA5-BE77-100B909398C4}" type="sibTrans" cxnId="{CEC46680-1F52-4AEC-A079-F85924938187}">
      <dgm:prSet/>
      <dgm:spPr/>
      <dgm:t>
        <a:bodyPr/>
        <a:lstStyle/>
        <a:p>
          <a:endParaRPr lang="en-GB"/>
        </a:p>
      </dgm:t>
    </dgm:pt>
    <dgm:pt modelId="{BA42B34B-E4FE-407E-9F2F-692A8B806D35}">
      <dgm:prSet/>
      <dgm:spPr/>
      <dgm:t>
        <a:bodyPr/>
        <a:lstStyle/>
        <a:p>
          <a:endParaRPr lang="en-GB" dirty="0"/>
        </a:p>
      </dgm:t>
    </dgm:pt>
    <dgm:pt modelId="{706ACB49-8D88-40A9-AEB4-D42CDD64959E}" type="parTrans" cxnId="{BC3E12C8-1AA2-468B-BB30-3A26F34C3842}">
      <dgm:prSet/>
      <dgm:spPr/>
      <dgm:t>
        <a:bodyPr/>
        <a:lstStyle/>
        <a:p>
          <a:endParaRPr lang="en-GB"/>
        </a:p>
      </dgm:t>
    </dgm:pt>
    <dgm:pt modelId="{BCA92969-5F1F-4912-B1A0-34C0BCC5714F}" type="sibTrans" cxnId="{BC3E12C8-1AA2-468B-BB30-3A26F34C3842}">
      <dgm:prSet/>
      <dgm:spPr/>
      <dgm:t>
        <a:bodyPr/>
        <a:lstStyle/>
        <a:p>
          <a:endParaRPr lang="en-GB"/>
        </a:p>
      </dgm:t>
    </dgm:pt>
    <dgm:pt modelId="{5D7B26BE-F8ED-479B-BD58-50E46A9BCCDF}">
      <dgm:prSet/>
      <dgm:spPr/>
      <dgm:t>
        <a:bodyPr/>
        <a:lstStyle/>
        <a:p>
          <a:endParaRPr lang="en-GB"/>
        </a:p>
      </dgm:t>
    </dgm:pt>
    <dgm:pt modelId="{C07B912D-F22F-49F3-98E5-00CA32989871}" type="parTrans" cxnId="{ED419C7A-DB43-46F2-A610-1E52D9BC34EC}">
      <dgm:prSet/>
      <dgm:spPr/>
      <dgm:t>
        <a:bodyPr/>
        <a:lstStyle/>
        <a:p>
          <a:endParaRPr lang="en-GB"/>
        </a:p>
      </dgm:t>
    </dgm:pt>
    <dgm:pt modelId="{1D72FC2C-B8AA-4151-AFC6-C294F1087885}" type="sibTrans" cxnId="{ED419C7A-DB43-46F2-A610-1E52D9BC34EC}">
      <dgm:prSet/>
      <dgm:spPr/>
      <dgm:t>
        <a:bodyPr/>
        <a:lstStyle/>
        <a:p>
          <a:endParaRPr lang="en-GB"/>
        </a:p>
      </dgm:t>
    </dgm:pt>
    <dgm:pt modelId="{787CF70C-F7B5-45D1-BF1C-E20CD7A16DB9}" type="pres">
      <dgm:prSet presAssocID="{1CBB3C82-B958-45D7-999A-20864A2C0AF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3AE7798-88A6-4C02-8EB1-C0CBB56299A4}" type="pres">
      <dgm:prSet presAssocID="{057C4F94-F784-4C22-9F0B-9D1BB31FFBC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FCCBE-F852-447C-A9B2-8124BF75EC33}" type="pres">
      <dgm:prSet presAssocID="{057C4F94-F784-4C22-9F0B-9D1BB31FFBC7}" presName="gear1srcNode" presStyleLbl="node1" presStyleIdx="0" presStyleCnt="3"/>
      <dgm:spPr/>
      <dgm:t>
        <a:bodyPr/>
        <a:lstStyle/>
        <a:p>
          <a:endParaRPr lang="en-US"/>
        </a:p>
      </dgm:t>
    </dgm:pt>
    <dgm:pt modelId="{3123668C-60B4-45DA-9336-86E53CCC93EF}" type="pres">
      <dgm:prSet presAssocID="{057C4F94-F784-4C22-9F0B-9D1BB31FFBC7}" presName="gear1dstNode" presStyleLbl="node1" presStyleIdx="0" presStyleCnt="3"/>
      <dgm:spPr/>
      <dgm:t>
        <a:bodyPr/>
        <a:lstStyle/>
        <a:p>
          <a:endParaRPr lang="en-US"/>
        </a:p>
      </dgm:t>
    </dgm:pt>
    <dgm:pt modelId="{6B049AED-9498-4153-BAEC-5F43BC2332B7}" type="pres">
      <dgm:prSet presAssocID="{BB23D3E9-FD4D-4440-87B6-37A497248CF5}" presName="gear2" presStyleLbl="node1" presStyleIdx="1" presStyleCnt="3" custScaleX="113098" custScaleY="114664" custLinFactNeighborX="-14049" custLinFactNeighborY="183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58FC7-53B1-4F76-93C1-AE8CCDF88BA5}" type="pres">
      <dgm:prSet presAssocID="{BB23D3E9-FD4D-4440-87B6-37A497248CF5}" presName="gear2srcNode" presStyleLbl="node1" presStyleIdx="1" presStyleCnt="3"/>
      <dgm:spPr/>
      <dgm:t>
        <a:bodyPr/>
        <a:lstStyle/>
        <a:p>
          <a:endParaRPr lang="en-US"/>
        </a:p>
      </dgm:t>
    </dgm:pt>
    <dgm:pt modelId="{C2CDADEB-2972-4017-B4FE-E9566D4AF3DA}" type="pres">
      <dgm:prSet presAssocID="{BB23D3E9-FD4D-4440-87B6-37A497248CF5}" presName="gear2dstNode" presStyleLbl="node1" presStyleIdx="1" presStyleCnt="3"/>
      <dgm:spPr/>
      <dgm:t>
        <a:bodyPr/>
        <a:lstStyle/>
        <a:p>
          <a:endParaRPr lang="en-US"/>
        </a:p>
      </dgm:t>
    </dgm:pt>
    <dgm:pt modelId="{5256CEA4-F651-46AF-8D2A-197CD5227B78}" type="pres">
      <dgm:prSet presAssocID="{5F2090F6-9232-456A-A75F-64F4B7428A18}" presName="gear3" presStyleLbl="node1" presStyleIdx="2" presStyleCnt="3" custScaleX="122453" custScaleY="129149" custLinFactNeighborX="11719" custLinFactNeighborY="-6344"/>
      <dgm:spPr/>
      <dgm:t>
        <a:bodyPr/>
        <a:lstStyle/>
        <a:p>
          <a:endParaRPr lang="en-US"/>
        </a:p>
      </dgm:t>
    </dgm:pt>
    <dgm:pt modelId="{58C261BF-A0C0-4E22-B373-3A908C93914D}" type="pres">
      <dgm:prSet presAssocID="{5F2090F6-9232-456A-A75F-64F4B7428A1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EDB7E-1A81-449F-8EA3-F2578E2601F6}" type="pres">
      <dgm:prSet presAssocID="{5F2090F6-9232-456A-A75F-64F4B7428A18}" presName="gear3srcNode" presStyleLbl="node1" presStyleIdx="2" presStyleCnt="3"/>
      <dgm:spPr/>
      <dgm:t>
        <a:bodyPr/>
        <a:lstStyle/>
        <a:p>
          <a:endParaRPr lang="en-US"/>
        </a:p>
      </dgm:t>
    </dgm:pt>
    <dgm:pt modelId="{D712071E-62BE-4313-BEB2-74BDC44887E0}" type="pres">
      <dgm:prSet presAssocID="{5F2090F6-9232-456A-A75F-64F4B7428A18}" presName="gear3dstNode" presStyleLbl="node1" presStyleIdx="2" presStyleCnt="3"/>
      <dgm:spPr/>
      <dgm:t>
        <a:bodyPr/>
        <a:lstStyle/>
        <a:p>
          <a:endParaRPr lang="en-US"/>
        </a:p>
      </dgm:t>
    </dgm:pt>
    <dgm:pt modelId="{42ABB17F-D354-4D80-A803-16241DB73C30}" type="pres">
      <dgm:prSet presAssocID="{31E3AAD7-5CE5-469C-AF37-96C82343ACF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65CAA79-4C65-42CD-92B8-7A6CC5F63897}" type="pres">
      <dgm:prSet presAssocID="{8FC398C1-4DEB-4EE5-B832-D84D257C0A69}" presName="connector2" presStyleLbl="sibTrans2D1" presStyleIdx="1" presStyleCnt="3" custLinFactNeighborX="-10041"/>
      <dgm:spPr/>
      <dgm:t>
        <a:bodyPr/>
        <a:lstStyle/>
        <a:p>
          <a:endParaRPr lang="en-US"/>
        </a:p>
      </dgm:t>
    </dgm:pt>
    <dgm:pt modelId="{7412D0D3-E116-411D-8EC3-0C8DB6F03EA7}" type="pres">
      <dgm:prSet presAssocID="{B6B2BFF8-9DEB-49FD-A139-D226AA10657A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9EB1E1C-8342-FB4B-A7D5-738B9707A40D}" type="presOf" srcId="{BB23D3E9-FD4D-4440-87B6-37A497248CF5}" destId="{D5058FC7-53B1-4F76-93C1-AE8CCDF88BA5}" srcOrd="1" destOrd="0" presId="urn:microsoft.com/office/officeart/2005/8/layout/gear1"/>
    <dgm:cxn modelId="{BA17CEB0-F6D8-9443-B52D-F0749CE9FC66}" type="presOf" srcId="{8FC398C1-4DEB-4EE5-B832-D84D257C0A69}" destId="{665CAA79-4C65-42CD-92B8-7A6CC5F63897}" srcOrd="0" destOrd="0" presId="urn:microsoft.com/office/officeart/2005/8/layout/gear1"/>
    <dgm:cxn modelId="{CEC46680-1F52-4AEC-A079-F85924938187}" srcId="{1CBB3C82-B958-45D7-999A-20864A2C0AF4}" destId="{2ADAF264-BD9B-49AE-9C8F-34FF4A37609F}" srcOrd="5" destOrd="0" parTransId="{B8FE1AFD-E8C8-4FEA-BE2B-88F89E76441B}" sibTransId="{91DA636F-BA32-4EA5-BE77-100B909398C4}"/>
    <dgm:cxn modelId="{571673FE-BF01-C244-A744-DD04138801B4}" type="presOf" srcId="{5F2090F6-9232-456A-A75F-64F4B7428A18}" destId="{4DDEDB7E-1A81-449F-8EA3-F2578E2601F6}" srcOrd="2" destOrd="0" presId="urn:microsoft.com/office/officeart/2005/8/layout/gear1"/>
    <dgm:cxn modelId="{ADA17D9D-C538-414B-834A-66C8A9FE3DE8}" type="presOf" srcId="{5F2090F6-9232-456A-A75F-64F4B7428A18}" destId="{D712071E-62BE-4313-BEB2-74BDC44887E0}" srcOrd="3" destOrd="0" presId="urn:microsoft.com/office/officeart/2005/8/layout/gear1"/>
    <dgm:cxn modelId="{5F41B4A9-4798-40E7-B029-2042F77C47FB}" srcId="{1CBB3C82-B958-45D7-999A-20864A2C0AF4}" destId="{BB23D3E9-FD4D-4440-87B6-37A497248CF5}" srcOrd="1" destOrd="0" parTransId="{C55E77A8-06E3-4B19-B2BE-28077D009862}" sibTransId="{8FC398C1-4DEB-4EE5-B832-D84D257C0A69}"/>
    <dgm:cxn modelId="{77C76B3C-A2A5-7F40-A732-58CAF7F0FB03}" type="presOf" srcId="{1CBB3C82-B958-45D7-999A-20864A2C0AF4}" destId="{787CF70C-F7B5-45D1-BF1C-E20CD7A16DB9}" srcOrd="0" destOrd="0" presId="urn:microsoft.com/office/officeart/2005/8/layout/gear1"/>
    <dgm:cxn modelId="{ED419C7A-DB43-46F2-A610-1E52D9BC34EC}" srcId="{1CBB3C82-B958-45D7-999A-20864A2C0AF4}" destId="{5D7B26BE-F8ED-479B-BD58-50E46A9BCCDF}" srcOrd="8" destOrd="0" parTransId="{C07B912D-F22F-49F3-98E5-00CA32989871}" sibTransId="{1D72FC2C-B8AA-4151-AFC6-C294F1087885}"/>
    <dgm:cxn modelId="{1DBF711C-4A79-1C41-8B57-8BEA8CD41E7E}" type="presOf" srcId="{057C4F94-F784-4C22-9F0B-9D1BB31FFBC7}" destId="{0B9FCCBE-F852-447C-A9B2-8124BF75EC33}" srcOrd="1" destOrd="0" presId="urn:microsoft.com/office/officeart/2005/8/layout/gear1"/>
    <dgm:cxn modelId="{3B0D18A7-1D7A-40F0-BC2C-FC005448DBF6}" srcId="{1CBB3C82-B958-45D7-999A-20864A2C0AF4}" destId="{6E593FDD-3C3C-4C30-BAF5-C7796203B574}" srcOrd="4" destOrd="0" parTransId="{EF03ABBC-43A3-4792-B886-ADA09FB0C460}" sibTransId="{F23A4D00-94F1-4E01-8904-26D1BADF85B8}"/>
    <dgm:cxn modelId="{16CC62D0-C093-4B9A-A36E-093B1AC7FB5F}" srcId="{1CBB3C82-B958-45D7-999A-20864A2C0AF4}" destId="{C9355D77-DA04-478E-BECC-692E65A16547}" srcOrd="6" destOrd="0" parTransId="{40CE6594-D91B-4871-9F49-0C63AF96F235}" sibTransId="{68B16C43-0008-4B3D-ADC8-C2C5A5308A05}"/>
    <dgm:cxn modelId="{BC3E12C8-1AA2-468B-BB30-3A26F34C3842}" srcId="{1CBB3C82-B958-45D7-999A-20864A2C0AF4}" destId="{BA42B34B-E4FE-407E-9F2F-692A8B806D35}" srcOrd="7" destOrd="0" parTransId="{706ACB49-8D88-40A9-AEB4-D42CDD64959E}" sibTransId="{BCA92969-5F1F-4912-B1A0-34C0BCC5714F}"/>
    <dgm:cxn modelId="{43832D8A-68E2-5248-8E20-031EDFD9C1BF}" type="presOf" srcId="{057C4F94-F784-4C22-9F0B-9D1BB31FFBC7}" destId="{3123668C-60B4-45DA-9336-86E53CCC93EF}" srcOrd="2" destOrd="0" presId="urn:microsoft.com/office/officeart/2005/8/layout/gear1"/>
    <dgm:cxn modelId="{50220AFC-D89B-46A8-8E36-EBC035189EEF}" srcId="{1CBB3C82-B958-45D7-999A-20864A2C0AF4}" destId="{A5C05167-9691-4796-BF39-39EEEA1A4997}" srcOrd="3" destOrd="0" parTransId="{504238A9-02E6-43E8-96D7-0366B965B811}" sibTransId="{1E68BB92-9DCF-420D-84C2-AB6B0BD2523F}"/>
    <dgm:cxn modelId="{9B0B207B-1B56-D14A-89F2-C2113ABC0C8A}" type="presOf" srcId="{057C4F94-F784-4C22-9F0B-9D1BB31FFBC7}" destId="{23AE7798-88A6-4C02-8EB1-C0CBB56299A4}" srcOrd="0" destOrd="0" presId="urn:microsoft.com/office/officeart/2005/8/layout/gear1"/>
    <dgm:cxn modelId="{59C29451-E7FE-A648-9061-061614D05116}" type="presOf" srcId="{5F2090F6-9232-456A-A75F-64F4B7428A18}" destId="{5256CEA4-F651-46AF-8D2A-197CD5227B78}" srcOrd="0" destOrd="0" presId="urn:microsoft.com/office/officeart/2005/8/layout/gear1"/>
    <dgm:cxn modelId="{8958E161-9DA9-8541-B29A-BDEB3DC19D4E}" type="presOf" srcId="{5F2090F6-9232-456A-A75F-64F4B7428A18}" destId="{58C261BF-A0C0-4E22-B373-3A908C93914D}" srcOrd="1" destOrd="0" presId="urn:microsoft.com/office/officeart/2005/8/layout/gear1"/>
    <dgm:cxn modelId="{5E15B295-A8AD-674C-A63F-47FFB9DF002B}" type="presOf" srcId="{31E3AAD7-5CE5-469C-AF37-96C82343ACF3}" destId="{42ABB17F-D354-4D80-A803-16241DB73C30}" srcOrd="0" destOrd="0" presId="urn:microsoft.com/office/officeart/2005/8/layout/gear1"/>
    <dgm:cxn modelId="{FAB1CB49-8176-D745-8BB2-C5868839C779}" type="presOf" srcId="{BB23D3E9-FD4D-4440-87B6-37A497248CF5}" destId="{C2CDADEB-2972-4017-B4FE-E9566D4AF3DA}" srcOrd="2" destOrd="0" presId="urn:microsoft.com/office/officeart/2005/8/layout/gear1"/>
    <dgm:cxn modelId="{12912EF3-7D3C-894D-8AE4-F4FEC9D3D81D}" type="presOf" srcId="{BB23D3E9-FD4D-4440-87B6-37A497248CF5}" destId="{6B049AED-9498-4153-BAEC-5F43BC2332B7}" srcOrd="0" destOrd="0" presId="urn:microsoft.com/office/officeart/2005/8/layout/gear1"/>
    <dgm:cxn modelId="{B43A374C-091F-644A-94A1-1348EC4FB733}" type="presOf" srcId="{B6B2BFF8-9DEB-49FD-A139-D226AA10657A}" destId="{7412D0D3-E116-411D-8EC3-0C8DB6F03EA7}" srcOrd="0" destOrd="0" presId="urn:microsoft.com/office/officeart/2005/8/layout/gear1"/>
    <dgm:cxn modelId="{6FF32164-B233-496B-8881-7B670D9D9E21}" srcId="{1CBB3C82-B958-45D7-999A-20864A2C0AF4}" destId="{057C4F94-F784-4C22-9F0B-9D1BB31FFBC7}" srcOrd="0" destOrd="0" parTransId="{B27763AA-DD0B-4A95-8167-D6ED723E7F62}" sibTransId="{31E3AAD7-5CE5-469C-AF37-96C82343ACF3}"/>
    <dgm:cxn modelId="{4265FCDF-B8A3-42AE-95AE-5FC071844E3A}" srcId="{1CBB3C82-B958-45D7-999A-20864A2C0AF4}" destId="{5F2090F6-9232-456A-A75F-64F4B7428A18}" srcOrd="2" destOrd="0" parTransId="{7B8257F5-6950-48EA-9FF7-B09D4BA10E93}" sibTransId="{B6B2BFF8-9DEB-49FD-A139-D226AA10657A}"/>
    <dgm:cxn modelId="{FCCF8505-975F-424B-8A7E-4076E4DE9CD5}" type="presParOf" srcId="{787CF70C-F7B5-45D1-BF1C-E20CD7A16DB9}" destId="{23AE7798-88A6-4C02-8EB1-C0CBB56299A4}" srcOrd="0" destOrd="0" presId="urn:microsoft.com/office/officeart/2005/8/layout/gear1"/>
    <dgm:cxn modelId="{13144B90-DA99-8F47-A180-FF042F4A574A}" type="presParOf" srcId="{787CF70C-F7B5-45D1-BF1C-E20CD7A16DB9}" destId="{0B9FCCBE-F852-447C-A9B2-8124BF75EC33}" srcOrd="1" destOrd="0" presId="urn:microsoft.com/office/officeart/2005/8/layout/gear1"/>
    <dgm:cxn modelId="{D5D7F17A-7450-8548-B080-1A25D71F0362}" type="presParOf" srcId="{787CF70C-F7B5-45D1-BF1C-E20CD7A16DB9}" destId="{3123668C-60B4-45DA-9336-86E53CCC93EF}" srcOrd="2" destOrd="0" presId="urn:microsoft.com/office/officeart/2005/8/layout/gear1"/>
    <dgm:cxn modelId="{821097E7-5743-E044-A45E-E8A4A03FC0D7}" type="presParOf" srcId="{787CF70C-F7B5-45D1-BF1C-E20CD7A16DB9}" destId="{6B049AED-9498-4153-BAEC-5F43BC2332B7}" srcOrd="3" destOrd="0" presId="urn:microsoft.com/office/officeart/2005/8/layout/gear1"/>
    <dgm:cxn modelId="{24182411-7195-1B41-96B1-B53C10F4F9FA}" type="presParOf" srcId="{787CF70C-F7B5-45D1-BF1C-E20CD7A16DB9}" destId="{D5058FC7-53B1-4F76-93C1-AE8CCDF88BA5}" srcOrd="4" destOrd="0" presId="urn:microsoft.com/office/officeart/2005/8/layout/gear1"/>
    <dgm:cxn modelId="{5B60AF06-D26A-964C-BBDC-B57B134D9F45}" type="presParOf" srcId="{787CF70C-F7B5-45D1-BF1C-E20CD7A16DB9}" destId="{C2CDADEB-2972-4017-B4FE-E9566D4AF3DA}" srcOrd="5" destOrd="0" presId="urn:microsoft.com/office/officeart/2005/8/layout/gear1"/>
    <dgm:cxn modelId="{9BE58F61-4718-4C43-B9A8-470E034DFA56}" type="presParOf" srcId="{787CF70C-F7B5-45D1-BF1C-E20CD7A16DB9}" destId="{5256CEA4-F651-46AF-8D2A-197CD5227B78}" srcOrd="6" destOrd="0" presId="urn:microsoft.com/office/officeart/2005/8/layout/gear1"/>
    <dgm:cxn modelId="{042720B1-CC11-4246-960A-BF29A4D6112E}" type="presParOf" srcId="{787CF70C-F7B5-45D1-BF1C-E20CD7A16DB9}" destId="{58C261BF-A0C0-4E22-B373-3A908C93914D}" srcOrd="7" destOrd="0" presId="urn:microsoft.com/office/officeart/2005/8/layout/gear1"/>
    <dgm:cxn modelId="{A27D3860-3070-EC41-984A-81173FE0B8BF}" type="presParOf" srcId="{787CF70C-F7B5-45D1-BF1C-E20CD7A16DB9}" destId="{4DDEDB7E-1A81-449F-8EA3-F2578E2601F6}" srcOrd="8" destOrd="0" presId="urn:microsoft.com/office/officeart/2005/8/layout/gear1"/>
    <dgm:cxn modelId="{34EA846F-74CE-604C-8785-221D481A1703}" type="presParOf" srcId="{787CF70C-F7B5-45D1-BF1C-E20CD7A16DB9}" destId="{D712071E-62BE-4313-BEB2-74BDC44887E0}" srcOrd="9" destOrd="0" presId="urn:microsoft.com/office/officeart/2005/8/layout/gear1"/>
    <dgm:cxn modelId="{C655030C-8711-6640-9E25-0AC49698E668}" type="presParOf" srcId="{787CF70C-F7B5-45D1-BF1C-E20CD7A16DB9}" destId="{42ABB17F-D354-4D80-A803-16241DB73C30}" srcOrd="10" destOrd="0" presId="urn:microsoft.com/office/officeart/2005/8/layout/gear1"/>
    <dgm:cxn modelId="{FD1A179A-D89E-704F-A322-1B2CC67D3D53}" type="presParOf" srcId="{787CF70C-F7B5-45D1-BF1C-E20CD7A16DB9}" destId="{665CAA79-4C65-42CD-92B8-7A6CC5F63897}" srcOrd="11" destOrd="0" presId="urn:microsoft.com/office/officeart/2005/8/layout/gear1"/>
    <dgm:cxn modelId="{06E35B47-FEB2-704C-A433-D24A012E846A}" type="presParOf" srcId="{787CF70C-F7B5-45D1-BF1C-E20CD7A16DB9}" destId="{7412D0D3-E116-411D-8EC3-0C8DB6F03EA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B4E61-11BE-0047-8CC1-73DE6EE985AC}">
      <dsp:nvSpPr>
        <dsp:cNvPr id="0" name=""/>
        <dsp:cNvSpPr/>
      </dsp:nvSpPr>
      <dsp:spPr>
        <a:xfrm rot="5400000">
          <a:off x="289569" y="1377269"/>
          <a:ext cx="864801" cy="14390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1511E6-3FB9-CA45-ADC2-8BB1B4C703D5}">
      <dsp:nvSpPr>
        <dsp:cNvPr id="0" name=""/>
        <dsp:cNvSpPr/>
      </dsp:nvSpPr>
      <dsp:spPr>
        <a:xfrm>
          <a:off x="145212" y="1807223"/>
          <a:ext cx="1299145" cy="113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Reduction</a:t>
          </a:r>
          <a:endParaRPr lang="en-US" sz="2100" kern="1200" dirty="0"/>
        </a:p>
      </dsp:txBody>
      <dsp:txXfrm>
        <a:off x="145212" y="1807223"/>
        <a:ext cx="1299145" cy="1138777"/>
      </dsp:txXfrm>
    </dsp:sp>
    <dsp:sp modelId="{BB355347-B79C-2A47-8C65-0A609CD0C072}">
      <dsp:nvSpPr>
        <dsp:cNvPr id="0" name=""/>
        <dsp:cNvSpPr/>
      </dsp:nvSpPr>
      <dsp:spPr>
        <a:xfrm>
          <a:off x="1199236" y="1271327"/>
          <a:ext cx="245121" cy="24512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A4D63A-08C3-9445-A76E-DD686A10139F}">
      <dsp:nvSpPr>
        <dsp:cNvPr id="0" name=""/>
        <dsp:cNvSpPr/>
      </dsp:nvSpPr>
      <dsp:spPr>
        <a:xfrm rot="5400000">
          <a:off x="1879977" y="983721"/>
          <a:ext cx="864801" cy="14390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36C2BA-2560-264B-965F-8008BED9657B}">
      <dsp:nvSpPr>
        <dsp:cNvPr id="0" name=""/>
        <dsp:cNvSpPr/>
      </dsp:nvSpPr>
      <dsp:spPr>
        <a:xfrm>
          <a:off x="1735621" y="1413675"/>
          <a:ext cx="1299145" cy="113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Refuse</a:t>
          </a:r>
          <a:endParaRPr lang="en-US" sz="2100" kern="1200" dirty="0"/>
        </a:p>
      </dsp:txBody>
      <dsp:txXfrm>
        <a:off x="1735621" y="1413675"/>
        <a:ext cx="1299145" cy="1138777"/>
      </dsp:txXfrm>
    </dsp:sp>
    <dsp:sp modelId="{DAE13E84-FFE7-B84D-A61C-00C4253D44A2}">
      <dsp:nvSpPr>
        <dsp:cNvPr id="0" name=""/>
        <dsp:cNvSpPr/>
      </dsp:nvSpPr>
      <dsp:spPr>
        <a:xfrm>
          <a:off x="2789645" y="877779"/>
          <a:ext cx="245121" cy="24512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555F1-7131-7C4E-8D02-A242B49BD9C6}">
      <dsp:nvSpPr>
        <dsp:cNvPr id="0" name=""/>
        <dsp:cNvSpPr/>
      </dsp:nvSpPr>
      <dsp:spPr>
        <a:xfrm rot="5400000">
          <a:off x="3470386" y="590173"/>
          <a:ext cx="864801" cy="14390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FDE1A-9443-5543-8039-C795C3A42773}">
      <dsp:nvSpPr>
        <dsp:cNvPr id="0" name=""/>
        <dsp:cNvSpPr/>
      </dsp:nvSpPr>
      <dsp:spPr>
        <a:xfrm>
          <a:off x="3326029" y="1020126"/>
          <a:ext cx="1299145" cy="113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Reuse</a:t>
          </a:r>
          <a:endParaRPr lang="en-US" sz="2100" kern="1200" dirty="0"/>
        </a:p>
      </dsp:txBody>
      <dsp:txXfrm>
        <a:off x="3326029" y="1020126"/>
        <a:ext cx="1299145" cy="1138777"/>
      </dsp:txXfrm>
    </dsp:sp>
    <dsp:sp modelId="{6C0F82EF-678C-A845-B658-D1086B8B2546}">
      <dsp:nvSpPr>
        <dsp:cNvPr id="0" name=""/>
        <dsp:cNvSpPr/>
      </dsp:nvSpPr>
      <dsp:spPr>
        <a:xfrm>
          <a:off x="4380053" y="484231"/>
          <a:ext cx="245121" cy="24512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FBD7D0-6434-4D41-B454-4B03747EED5A}">
      <dsp:nvSpPr>
        <dsp:cNvPr id="0" name=""/>
        <dsp:cNvSpPr/>
      </dsp:nvSpPr>
      <dsp:spPr>
        <a:xfrm rot="5400000">
          <a:off x="5060794" y="196625"/>
          <a:ext cx="864801" cy="14390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EF67F-ECE8-5142-A5D6-CCE50645415C}">
      <dsp:nvSpPr>
        <dsp:cNvPr id="0" name=""/>
        <dsp:cNvSpPr/>
      </dsp:nvSpPr>
      <dsp:spPr>
        <a:xfrm>
          <a:off x="4916437" y="626578"/>
          <a:ext cx="1299145" cy="113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Recycle</a:t>
          </a:r>
          <a:endParaRPr lang="en-US" sz="2100" kern="1200" dirty="0"/>
        </a:p>
      </dsp:txBody>
      <dsp:txXfrm>
        <a:off x="4916437" y="626578"/>
        <a:ext cx="1299145" cy="1138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89D95-8C32-6A40-A7CD-1F9BDFC72007}">
      <dsp:nvSpPr>
        <dsp:cNvPr id="0" name=""/>
        <dsp:cNvSpPr/>
      </dsp:nvSpPr>
      <dsp:spPr>
        <a:xfrm>
          <a:off x="369143" y="0"/>
          <a:ext cx="4404963" cy="4404963"/>
        </a:xfrm>
        <a:prstGeom prst="triangl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A9C5D9C9-BC46-9F40-BF42-B6BA0D214830}">
      <dsp:nvSpPr>
        <dsp:cNvPr id="0" name=""/>
        <dsp:cNvSpPr/>
      </dsp:nvSpPr>
      <dsp:spPr>
        <a:xfrm>
          <a:off x="2696417" y="442474"/>
          <a:ext cx="2863225" cy="6829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1. Employ a sustainability officer and    get staff involved</a:t>
          </a:r>
          <a:endParaRPr lang="en-US" sz="1400" kern="1200" dirty="0"/>
        </a:p>
      </dsp:txBody>
      <dsp:txXfrm>
        <a:off x="2729754" y="475811"/>
        <a:ext cx="2796551" cy="616246"/>
      </dsp:txXfrm>
    </dsp:sp>
    <dsp:sp modelId="{93BDAE8E-A01B-AD4E-BA96-C3B6639F1D3E}">
      <dsp:nvSpPr>
        <dsp:cNvPr id="0" name=""/>
        <dsp:cNvSpPr/>
      </dsp:nvSpPr>
      <dsp:spPr>
        <a:xfrm>
          <a:off x="2696417" y="1202073"/>
          <a:ext cx="2863225" cy="6134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2. Reuse surgical equipment where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Possible</a:t>
          </a:r>
          <a:endParaRPr lang="en-US" sz="1400" kern="1200" dirty="0"/>
        </a:p>
      </dsp:txBody>
      <dsp:txXfrm>
        <a:off x="2726362" y="1232018"/>
        <a:ext cx="2803335" cy="553535"/>
      </dsp:txXfrm>
    </dsp:sp>
    <dsp:sp modelId="{C711904F-A660-334C-8A59-5A8013DD4F75}">
      <dsp:nvSpPr>
        <dsp:cNvPr id="0" name=""/>
        <dsp:cNvSpPr/>
      </dsp:nvSpPr>
      <dsp:spPr>
        <a:xfrm>
          <a:off x="2696417" y="1892177"/>
          <a:ext cx="2863225" cy="6134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3. Recycle better</a:t>
          </a:r>
          <a:endParaRPr lang="en-US" sz="1600" kern="1200" dirty="0"/>
        </a:p>
      </dsp:txBody>
      <dsp:txXfrm>
        <a:off x="2726362" y="1922122"/>
        <a:ext cx="2803335" cy="553535"/>
      </dsp:txXfrm>
    </dsp:sp>
    <dsp:sp modelId="{85C8057E-B74F-5A47-8B1C-F74800F9F4C3}">
      <dsp:nvSpPr>
        <dsp:cNvPr id="0" name=""/>
        <dsp:cNvSpPr/>
      </dsp:nvSpPr>
      <dsp:spPr>
        <a:xfrm>
          <a:off x="2696417" y="2582280"/>
          <a:ext cx="2863225" cy="6134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4. Avoid potent an aesthetic greenhouse gases</a:t>
          </a:r>
          <a:endParaRPr lang="en-US" sz="1400" kern="1200" dirty="0"/>
        </a:p>
      </dsp:txBody>
      <dsp:txXfrm>
        <a:off x="2726362" y="2612225"/>
        <a:ext cx="2803335" cy="553535"/>
      </dsp:txXfrm>
    </dsp:sp>
    <dsp:sp modelId="{FA6E8616-A2D5-6846-90C4-BAE954A1DF37}">
      <dsp:nvSpPr>
        <dsp:cNvPr id="0" name=""/>
        <dsp:cNvSpPr/>
      </dsp:nvSpPr>
      <dsp:spPr>
        <a:xfrm>
          <a:off x="2696417" y="3272384"/>
          <a:ext cx="2863225" cy="6134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5. Advocate and collaborate towards a low-carbon, low-waste system</a:t>
          </a:r>
          <a:endParaRPr lang="en-US" sz="1400" kern="1200" dirty="0"/>
        </a:p>
      </dsp:txBody>
      <dsp:txXfrm>
        <a:off x="2726362" y="3302329"/>
        <a:ext cx="2803335" cy="553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E7798-88A6-4C02-8EB1-C0CBB56299A4}">
      <dsp:nvSpPr>
        <dsp:cNvPr id="0" name=""/>
        <dsp:cNvSpPr/>
      </dsp:nvSpPr>
      <dsp:spPr>
        <a:xfrm>
          <a:off x="3187824" y="2493283"/>
          <a:ext cx="2827558" cy="2827558"/>
        </a:xfrm>
        <a:prstGeom prst="gear9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>
              <a:latin typeface="+mn-lt"/>
              <a:cs typeface="Mangal" panose="02040503050203030202" pitchFamily="18" charset="0"/>
            </a:rPr>
            <a:t>Big Data Analysis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>
              <a:latin typeface="+mn-lt"/>
              <a:cs typeface="Mangal" panose="02040503050203030202" pitchFamily="18" charset="0"/>
            </a:rPr>
            <a:t>Data generation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>
              <a:latin typeface="+mn-lt"/>
              <a:cs typeface="Mangal" panose="02040503050203030202" pitchFamily="18" charset="0"/>
            </a:rPr>
            <a:t>Analysis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>
              <a:latin typeface="+mn-lt"/>
              <a:cs typeface="Mangal" panose="02040503050203030202" pitchFamily="18" charset="0"/>
            </a:rPr>
            <a:t>Design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>
              <a:latin typeface="+mn-lt"/>
              <a:cs typeface="Mangal" panose="02040503050203030202" pitchFamily="18" charset="0"/>
            </a:rPr>
            <a:t>Implementation</a:t>
          </a:r>
          <a:br>
            <a:rPr lang="en-US" altLang="en-US" sz="1800" b="1" kern="1200" dirty="0">
              <a:latin typeface="+mn-lt"/>
              <a:cs typeface="Mangal" panose="02040503050203030202" pitchFamily="18" charset="0"/>
            </a:rPr>
          </a:br>
          <a:endParaRPr lang="en-GB" sz="1100" kern="1200" dirty="0"/>
        </a:p>
      </dsp:txBody>
      <dsp:txXfrm>
        <a:off x="3756289" y="3155625"/>
        <a:ext cx="1690628" cy="1453423"/>
      </dsp:txXfrm>
    </dsp:sp>
    <dsp:sp modelId="{6B049AED-9498-4153-BAEC-5F43BC2332B7}">
      <dsp:nvSpPr>
        <dsp:cNvPr id="0" name=""/>
        <dsp:cNvSpPr/>
      </dsp:nvSpPr>
      <dsp:spPr>
        <a:xfrm>
          <a:off x="1119120" y="2051362"/>
          <a:ext cx="2325754" cy="2357957"/>
        </a:xfrm>
        <a:prstGeom prst="gear6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altLang="en-US" sz="1600" b="1" kern="1200" dirty="0">
              <a:latin typeface="+mn-lt"/>
              <a:cs typeface="Mangal" panose="02040503050203030202" pitchFamily="18" charset="0"/>
            </a:rPr>
            <a:t>Artificial Intelligence </a:t>
          </a:r>
          <a:br>
            <a:rPr lang="en-US" altLang="en-US" sz="1600" b="1" kern="1200" dirty="0">
              <a:latin typeface="+mn-lt"/>
              <a:cs typeface="Mangal" panose="02040503050203030202" pitchFamily="18" charset="0"/>
            </a:rPr>
          </a:br>
          <a:r>
            <a:rPr lang="en-US" altLang="en-US" sz="1600" b="1" kern="1200" dirty="0">
              <a:latin typeface="+mn-lt"/>
              <a:cs typeface="Mangal" panose="02040503050203030202" pitchFamily="18" charset="0"/>
            </a:rPr>
            <a:t>Public Awareness</a:t>
          </a:r>
          <a:br>
            <a:rPr lang="en-US" altLang="en-US" sz="1600" b="1" kern="1200" dirty="0">
              <a:latin typeface="+mn-lt"/>
              <a:cs typeface="Mangal" panose="02040503050203030202" pitchFamily="18" charset="0"/>
            </a:rPr>
          </a:br>
          <a:r>
            <a:rPr lang="en-US" altLang="en-US" sz="1600" b="1" kern="1200" dirty="0">
              <a:latin typeface="+mn-lt"/>
              <a:cs typeface="Mangal" panose="02040503050203030202" pitchFamily="18" charset="0"/>
            </a:rPr>
            <a:t>Develop capacity of all level</a:t>
          </a:r>
          <a:r>
            <a:rPr lang="en-US" altLang="en-US" sz="1100" b="1" kern="1200" dirty="0">
              <a:latin typeface="+mn-lt"/>
              <a:cs typeface="Mangal" panose="02040503050203030202" pitchFamily="18" charset="0"/>
            </a:rPr>
            <a:t/>
          </a:r>
          <a:br>
            <a:rPr lang="en-US" altLang="en-US" sz="1100" b="1" kern="1200" dirty="0">
              <a:latin typeface="+mn-lt"/>
              <a:cs typeface="Mangal" panose="02040503050203030202" pitchFamily="18" charset="0"/>
            </a:rPr>
          </a:br>
          <a:endParaRPr lang="en-GB" sz="1100" kern="1200" dirty="0"/>
        </a:p>
      </dsp:txBody>
      <dsp:txXfrm>
        <a:off x="1704636" y="2645167"/>
        <a:ext cx="1154722" cy="1170347"/>
      </dsp:txXfrm>
    </dsp:sp>
    <dsp:sp modelId="{5256CEA4-F651-46AF-8D2A-197CD5227B78}">
      <dsp:nvSpPr>
        <dsp:cNvPr id="0" name=""/>
        <dsp:cNvSpPr/>
      </dsp:nvSpPr>
      <dsp:spPr>
        <a:xfrm rot="20700000">
          <a:off x="2782177" y="87894"/>
          <a:ext cx="2417872" cy="2651551"/>
        </a:xfrm>
        <a:prstGeom prst="gear6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b="1" kern="1200" dirty="0">
              <a:latin typeface="+mn-lt"/>
              <a:cs typeface="Mangal" panose="02040503050203030202" pitchFamily="18" charset="0"/>
            </a:rPr>
            <a:t>The Internet of things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b="1" kern="1200" dirty="0">
              <a:latin typeface="+mn-lt"/>
              <a:cs typeface="Mangal" panose="02040503050203030202" pitchFamily="18" charset="0"/>
            </a:rPr>
            <a:t>Data bank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b="1" kern="1200" dirty="0">
              <a:latin typeface="+mn-lt"/>
              <a:cs typeface="Mangal" panose="02040503050203030202" pitchFamily="18" charset="0"/>
            </a:rPr>
            <a:t>EMIS</a:t>
          </a:r>
        </a:p>
      </dsp:txBody>
      <dsp:txXfrm rot="-20700000">
        <a:off x="3298628" y="683317"/>
        <a:ext cx="1384972" cy="1460705"/>
      </dsp:txXfrm>
    </dsp:sp>
    <dsp:sp modelId="{42ABB17F-D354-4D80-A803-16241DB73C30}">
      <dsp:nvSpPr>
        <dsp:cNvPr id="0" name=""/>
        <dsp:cNvSpPr/>
      </dsp:nvSpPr>
      <dsp:spPr>
        <a:xfrm>
          <a:off x="2980936" y="2060593"/>
          <a:ext cx="3619275" cy="3619275"/>
        </a:xfrm>
        <a:prstGeom prst="circularArrow">
          <a:avLst>
            <a:gd name="adj1" fmla="val 4687"/>
            <a:gd name="adj2" fmla="val 299029"/>
            <a:gd name="adj3" fmla="val 2534927"/>
            <a:gd name="adj4" fmla="val 158214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CAA79-4C65-42CD-92B8-7A6CC5F63897}">
      <dsp:nvSpPr>
        <dsp:cNvPr id="0" name=""/>
        <dsp:cNvSpPr/>
      </dsp:nvSpPr>
      <dsp:spPr>
        <a:xfrm>
          <a:off x="914472" y="1365883"/>
          <a:ext cx="2629629" cy="262962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2D0D3-E116-411D-8EC3-0C8DB6F03EA7}">
      <dsp:nvSpPr>
        <dsp:cNvPr id="0" name=""/>
        <dsp:cNvSpPr/>
      </dsp:nvSpPr>
      <dsp:spPr>
        <a:xfrm>
          <a:off x="2228438" y="-39151"/>
          <a:ext cx="2835270" cy="28352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0.43053</cdr:x>
      <cdr:y>0.22825</cdr:y>
    </cdr:from>
    <cdr:to>
      <cdr:x>0.86247</cdr:x>
      <cdr:y>0.29391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30858" y="993191"/>
          <a:ext cx="2238095" cy="28571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DD73F6-D1D0-4635-A471-E15AC7BD28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9EC7E-1C75-46B3-80CF-FC5090947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37CAC-275E-4037-A510-239A9A9A4E5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05956-D78B-4960-BDD1-601439123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3152E-A30E-4C5D-9A35-D5BC33CD24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5CD09-E3FF-442F-B310-471E0C8CE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9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9EBD8-3A09-455B-8724-D5D322C4F5E7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D4D5D-FBBC-4E95-B7F7-DA09A9098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0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79459-B618-40CB-8B07-ABBD1A187920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282"/>
            <a:ext cx="5029200" cy="411535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42C1-0BF9-4FBB-AF30-8004923D912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63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42C1-0BF9-4FBB-AF30-8004923D912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69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42C1-0BF9-4FBB-AF30-8004923D912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3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83807-4133-494E-82F9-0A9B7C42FE5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061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F9467-C5C6-48FC-9F6C-12E395D6E51B}" type="slidenum">
              <a:rPr lang="en-US"/>
              <a:pPr/>
              <a:t>4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E4C81EB-6565-5046-BF33-F4C36DF86680}" type="slidenum">
              <a:rPr lang="en-US">
                <a:latin typeface="Calibri" charset="0"/>
              </a:rPr>
              <a:pPr eaLnBrk="1" hangingPunct="1"/>
              <a:t>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;g\ @)@)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;|f]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lg/fs/0f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hnjfo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kl/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gl;t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cg's"ng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DaGwdf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ckgfO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dfkm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 -;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;g\ @)#)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l;tsf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pTyfgzLntf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x?sf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sf/0fn]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x'g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ljZjAoflk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s"n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{:y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pTkfbgsf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x|f;df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NofpFb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\af6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k|efljt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hg;+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;+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Vofdf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89FA8-C93D-4139-9DE3-860780E8C9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60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;g\ @)@)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;|f]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lg/fs/0f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hnjfo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kl/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gl;t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cg's"ng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DaGwdf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ckgfO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dfkm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 -;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;g\ @)#) 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l;tsf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pTyfgzLntf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x?sf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sf/0fn]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x'g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ljZjAoflk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s"n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{:y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pTkfbgsf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x|f;df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NofpFb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ljkb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\af6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k|efljt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hg;+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;+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Vofdf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89FA8-C93D-4139-9DE3-860780E8C9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9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8C391-F789-4E1F-A1F5-79A83C9F206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3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42C1-0BF9-4FBB-AF30-8004923D912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080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</a:t>
            </a:r>
            <a:r>
              <a:rPr lang="en-GB" baseline="0" dirty="0" smtClean="0"/>
              <a:t> if you are not going to burn, how about recycling?  </a:t>
            </a:r>
          </a:p>
          <a:p>
            <a:endParaRPr lang="en-GB" baseline="0" dirty="0" smtClean="0"/>
          </a:p>
          <a:p>
            <a:r>
              <a:rPr lang="en-GB" baseline="0" dirty="0" smtClean="0"/>
              <a:t>Unfortunately, that is no answer either.  First, PVC is almost never recycled.  The Vinyl Council of Australia boasts about a recycling project that recycles 200 tonnes of high grade PVC into garden hoses and playground matting. (Messenger 2018).  In the UK, a similar industry driven project included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 hospitals in 2015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collected 719.5 kg of PVC (Vinyl Plus 2016).  </a:t>
            </a:r>
            <a:r>
              <a:rPr lang="en-GB" baseline="0" dirty="0" smtClean="0"/>
              <a:t>This is a drop in the ocean.   It also targets products- oxygen masks and tubing (</a:t>
            </a:r>
            <a:r>
              <a:rPr lang="en-GB" baseline="0" dirty="0" err="1" smtClean="0"/>
              <a:t>VinylPlus</a:t>
            </a:r>
            <a:r>
              <a:rPr lang="en-GB" baseline="0" dirty="0" smtClean="0"/>
              <a:t> 2018) - which are implicated as sources of phthalate contamination on patients (</a:t>
            </a:r>
            <a:r>
              <a:rPr lang="en-GB" baseline="0" dirty="0" err="1" smtClean="0"/>
              <a:t>Stroustrup</a:t>
            </a:r>
            <a:r>
              <a:rPr lang="en-GB" baseline="0" dirty="0" smtClean="0"/>
              <a:t> et al 2018)</a:t>
            </a:r>
          </a:p>
          <a:p>
            <a:r>
              <a:rPr lang="en-GB" baseline="0" dirty="0" smtClean="0"/>
              <a:t>These “successful” recycling projects are also dependent on a high quality waste stream.  The </a:t>
            </a:r>
            <a:r>
              <a:rPr lang="en-GB" baseline="0" dirty="0" err="1" smtClean="0"/>
              <a:t>VinyLoop</a:t>
            </a:r>
            <a:r>
              <a:rPr lang="en-GB" baseline="0" dirty="0" smtClean="0"/>
              <a:t> factory in Italy was intended to recycle more difficult PVC waste streams (</a:t>
            </a:r>
            <a:r>
              <a:rPr lang="en-GB" baseline="0" dirty="0" err="1" smtClean="0"/>
              <a:t>VinyLoop</a:t>
            </a:r>
            <a:r>
              <a:rPr lang="en-GB" baseline="0" dirty="0" smtClean="0"/>
              <a:t> 2012). Concerns over plasticisers in recycled materials – legacy toxics made the </a:t>
            </a:r>
            <a:r>
              <a:rPr lang="en-GB" baseline="0" dirty="0" err="1" smtClean="0"/>
              <a:t>Vinyloop</a:t>
            </a:r>
            <a:r>
              <a:rPr lang="en-GB" baseline="0" dirty="0" smtClean="0"/>
              <a:t> recycling factory in Italy non-viable and it closed in June 2018 (</a:t>
            </a:r>
            <a:r>
              <a:rPr lang="en-GB" baseline="0" dirty="0" err="1" smtClean="0"/>
              <a:t>PlastEurope</a:t>
            </a:r>
            <a:r>
              <a:rPr lang="en-GB" baseline="0" dirty="0" smtClean="0"/>
              <a:t> 2018).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Turner 2018- black plastics are partly made from waste electronics and contain contaminants</a:t>
            </a:r>
          </a:p>
          <a:p>
            <a:endParaRPr lang="en-GB" baseline="0" dirty="0" smtClean="0"/>
          </a:p>
          <a:p>
            <a:r>
              <a:rPr lang="en-GB" dirty="0" smtClean="0"/>
              <a:t>More plastics</a:t>
            </a:r>
            <a:r>
              <a:rPr lang="en-GB" baseline="0" dirty="0" smtClean="0"/>
              <a:t> w</a:t>
            </a:r>
            <a:r>
              <a:rPr lang="en-GB" dirty="0" smtClean="0"/>
              <a:t>aste</a:t>
            </a:r>
            <a:r>
              <a:rPr lang="en-GB" baseline="0" dirty="0" smtClean="0"/>
              <a:t> is burned as recycled Plastics Europe 2017, also http://www.epro-plasticsrecycling.org/pages/75/epro_statistics, https://ec.europa.eu/eurostat/statistics-explained/index.php/Packaging_waste_statistics</a:t>
            </a:r>
          </a:p>
          <a:p>
            <a:r>
              <a:rPr lang="en-GB" baseline="0" dirty="0" smtClean="0"/>
              <a:t>“Resource recovery” is a euphemism for incineration</a:t>
            </a:r>
          </a:p>
          <a:p>
            <a:r>
              <a:rPr lang="en-GB" baseline="0" dirty="0" smtClean="0"/>
              <a:t>Many PVC recycling processes are in fact burning/pyrolysis (</a:t>
            </a:r>
            <a:r>
              <a:rPr lang="en-GB" baseline="0" dirty="0" err="1" smtClean="0"/>
              <a:t>Tukker</a:t>
            </a:r>
            <a:r>
              <a:rPr lang="en-GB" baseline="0" dirty="0" smtClean="0"/>
              <a:t> 1999),  Chemical recycling is breaking it down into tars, </a:t>
            </a:r>
            <a:r>
              <a:rPr lang="en-GB" baseline="0" dirty="0" err="1" smtClean="0"/>
              <a:t>Rahimi</a:t>
            </a:r>
            <a:r>
              <a:rPr lang="en-GB" baseline="0" dirty="0" smtClean="0"/>
              <a:t> and Garcia 2017</a:t>
            </a:r>
          </a:p>
          <a:p>
            <a:endParaRPr lang="en-GB" baseline="0" dirty="0" smtClean="0"/>
          </a:p>
          <a:p>
            <a:r>
              <a:rPr lang="en-GB" baseline="0" dirty="0" smtClean="0"/>
              <a:t>Polymer recycling data – OECD 2018.  Global plastics recycling is estimated to be less than 20%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11D1D-EE43-4D23-AB50-658510AD4DE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41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Image:</a:t>
            </a:r>
            <a:r>
              <a:rPr lang="en-GB" baseline="0" dirty="0" smtClean="0"/>
              <a:t> </a:t>
            </a:r>
            <a:r>
              <a:rPr lang="en-GB" dirty="0" smtClean="0"/>
              <a:t>https://www.spservices.co.uk/item/Brand_DisposablePVCFaceMask_51_0_2459_1.html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Silicone</a:t>
            </a:r>
            <a:r>
              <a:rPr lang="en-GB" baseline="0" dirty="0" smtClean="0"/>
              <a:t> ones are reusable http://www.fernointernational.com/en/Products/Airway%20and%20Oxygen/masks-and-valves/reusable-silicone-face-mask-in.aspx?ec_trk=followlist&amp;ec_trk_data=masks-and-valves 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Autoclavable</a:t>
            </a:r>
            <a:r>
              <a:rPr lang="en-GB" baseline="0" smtClean="0"/>
              <a:t> ones: http://otwo.com/controlled-flow-manual-resuscitators/smart-bag-mo-silicone-autoclavable-bag/ </a:t>
            </a:r>
            <a:r>
              <a:rPr lang="en-GB" smtClean="0"/>
              <a:t>https</a:t>
            </a:r>
            <a:r>
              <a:rPr lang="en-GB" dirty="0" smtClean="0"/>
              <a:t>://www.intersurgical.com/info/eco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file:///C:/Users/Ruth/Documents/Endnote%202017/Original%20files/for%20filing/Plastics/IS10.19_Intersurgical_EcoLite_range_UK_issue_5_web.pdf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11D1D-EE43-4D23-AB50-658510AD4D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5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A70BD1E5-4123-46E7-92C2-74E4D0F60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7391992" y="750753"/>
            <a:ext cx="1812968" cy="20499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0C6A90-A0E8-4DAE-8845-6CE641960DF8}"/>
              </a:ext>
            </a:extLst>
          </p:cNvPr>
          <p:cNvGrpSpPr/>
          <p:nvPr userDrawn="1"/>
        </p:nvGrpSpPr>
        <p:grpSpPr>
          <a:xfrm>
            <a:off x="0" y="0"/>
            <a:ext cx="12173895" cy="5026349"/>
            <a:chOff x="59547" y="792474"/>
            <a:chExt cx="12173895" cy="502634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8A2793-5EBE-46CE-8B59-03B3FD843831}"/>
                </a:ext>
              </a:extLst>
            </p:cNvPr>
            <p:cNvSpPr/>
            <p:nvPr/>
          </p:nvSpPr>
          <p:spPr>
            <a:xfrm>
              <a:off x="63213" y="1333910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097380-B214-470B-806A-AB248D21B021}"/>
                </a:ext>
              </a:extLst>
            </p:cNvPr>
            <p:cNvSpPr/>
            <p:nvPr/>
          </p:nvSpPr>
          <p:spPr>
            <a:xfrm>
              <a:off x="6581331" y="792474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CA84C68-9B25-467A-BBC1-E359AF79B2C0}"/>
                </a:ext>
              </a:extLst>
            </p:cNvPr>
            <p:cNvSpPr/>
            <p:nvPr/>
          </p:nvSpPr>
          <p:spPr>
            <a:xfrm>
              <a:off x="59547" y="1533044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EA35A03-C097-4F18-8BB8-B2B944E952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9" y="5479268"/>
            <a:ext cx="872590" cy="73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771A4C-B10B-4A3B-A48D-8D595B045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30186"/>
          <a:stretch/>
        </p:blipFill>
        <p:spPr>
          <a:xfrm>
            <a:off x="1861688" y="5479268"/>
            <a:ext cx="3238144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B145DE-621F-4A2E-871C-F4AEE434FD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07081" y="5479268"/>
            <a:ext cx="1727632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00261-DDB6-4041-9CBA-7CC3C3F738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62" y="5458957"/>
            <a:ext cx="361244" cy="731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D7EB4-22A5-4F8C-AF04-18D23A12D4D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24" y="5455009"/>
            <a:ext cx="321646" cy="731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EC5772-4CFD-42E1-BC30-909AA656EF8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19" y="5565649"/>
            <a:ext cx="881232" cy="502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B1D65-7E4C-4A50-97D3-2FC5E13EA3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55" y="5455009"/>
            <a:ext cx="73152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C77AF-73DB-4C5F-ABBF-AEAC476172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641601"/>
            <a:ext cx="10515600" cy="868362"/>
          </a:xfrm>
        </p:spPr>
        <p:txBody>
          <a:bodyPr anchor="b">
            <a:normAutofit/>
          </a:bodyPr>
          <a:lstStyle>
            <a:lvl1pPr algn="ctr">
              <a:def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C9DC0-32FD-42EA-80D7-03DBEC4453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10515600" cy="732761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3870B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presentation subtitle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7A9DE-D68A-4F1E-825E-B2832662F59A}"/>
              </a:ext>
            </a:extLst>
          </p:cNvPr>
          <p:cNvSpPr txBox="1"/>
          <p:nvPr userDrawn="1"/>
        </p:nvSpPr>
        <p:spPr>
          <a:xfrm>
            <a:off x="1048307" y="88933"/>
            <a:ext cx="10845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स्वास्थ्यजन्य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फोहोरमैलाको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एकीकृत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व्यवस्थापन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तथा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स्वास्थ्य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संस्थाहरुमा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खानेपानी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,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सरसफाईसम्बन्धि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राष्ट्रिय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कार्यशाला</a:t>
            </a:r>
            <a:r>
              <a:rPr lang="en-US" sz="1600" b="0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गोष्ठी</a:t>
            </a:r>
            <a:endParaRPr lang="en-US" sz="1600" b="0" dirty="0">
              <a:solidFill>
                <a:srgbClr val="3AAA35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8E4183F-DC2A-4662-AD53-A50D33C990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437" y="4701285"/>
            <a:ext cx="7653793" cy="7956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3870BF"/>
                </a:solidFill>
              </a:defRPr>
            </a:lvl1pPr>
          </a:lstStyle>
          <a:p>
            <a:pPr lvl="0"/>
            <a:r>
              <a:rPr lang="en-US" dirty="0"/>
              <a:t>Click to insert: speaker name</a:t>
            </a:r>
          </a:p>
          <a:p>
            <a:pPr lvl="0"/>
            <a:r>
              <a:rPr lang="en-US" dirty="0"/>
              <a:t>Speaker organization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6260B8-2212-40D9-BC97-9E8018FF8FC0}"/>
              </a:ext>
            </a:extLst>
          </p:cNvPr>
          <p:cNvSpPr/>
          <p:nvPr userDrawn="1"/>
        </p:nvSpPr>
        <p:spPr>
          <a:xfrm>
            <a:off x="3198624" y="888703"/>
            <a:ext cx="495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000" b="1" dirty="0">
                <a:solidFill>
                  <a:srgbClr val="3AAA3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lang="en-US" sz="2400" b="1" dirty="0" err="1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स्वास्थ्य</a:t>
            </a:r>
            <a:r>
              <a:rPr lang="ne-NP" sz="2400" b="1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 नेपालका </a:t>
            </a:r>
            <a:endParaRPr lang="en-US" sz="2400" b="1" dirty="0">
              <a:solidFill>
                <a:srgbClr val="3AAA35"/>
              </a:solidFill>
              <a:effectLst/>
              <a:latin typeface="Mangal" panose="02040503050203030202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e-NP" sz="2400" b="1" dirty="0">
                <a:solidFill>
                  <a:srgbClr val="3AAA35"/>
                </a:solidFill>
                <a:effectLst/>
                <a:latin typeface="Mangal" panose="02040503050203030202" pitchFamily="18" charset="0"/>
                <a:ea typeface="Times New Roman" panose="02020603050405020304" pitchFamily="18" charset="0"/>
              </a:rPr>
              <a:t>लागि सँग सँगै” </a:t>
            </a:r>
            <a:endParaRPr lang="en-US" sz="2400" dirty="0">
              <a:solidFill>
                <a:srgbClr val="3AAA3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BF86F3-3DB5-4BD0-BEF3-F52B5BC7975F}"/>
              </a:ext>
            </a:extLst>
          </p:cNvPr>
          <p:cNvSpPr txBox="1"/>
          <p:nvPr userDrawn="1"/>
        </p:nvSpPr>
        <p:spPr>
          <a:xfrm>
            <a:off x="595331" y="466802"/>
            <a:ext cx="11751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3870BF"/>
                </a:solidFill>
              </a:rPr>
              <a:t>National Workshop on  Integrated Healthcare Waste Management (IHCWM) and Water Sanitation &amp; Hygiene (WASH) in Healthcare Facilities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5BA7C13-E06C-4257-A2CA-E02C98510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4173" y="6356350"/>
            <a:ext cx="802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57E8C13A-2C6E-4187-9E55-E6DF37446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70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12/11/2019</a:t>
            </a: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E735B81-4CAB-474F-9A02-AC1BDB479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9103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9D45C30-91B6-4D37-B3EC-98C0C4E45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7AD513A-1A41-4EF5-BCA3-AEE24A71AF95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119A0A-5504-4B78-A979-6897139D5351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7BD939-7D7D-475C-8004-971140864136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C00F7B-5F8E-46AA-8D61-CFF3DAD8152E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B8357B-62E2-4065-8A4F-76DDB7EA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B9B41-F4B0-4EEE-BBBC-F1E19582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9938D-B190-4CB8-9B74-CAD8CED3E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Content Placeholder 15">
            <a:extLst>
              <a:ext uri="{FF2B5EF4-FFF2-40B4-BE49-F238E27FC236}">
                <a16:creationId xmlns:a16="http://schemas.microsoft.com/office/drawing/2014/main" id="{2045A90A-621B-4090-AF32-5F941E9B7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202D-689D-4861-A5B8-2F29F77421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1D1F5BE-B5DE-4C51-9A58-A2917276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1792EA4-438D-40FC-BA5A-1DAEDF1A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E630FB1-74BC-41AE-B5B3-9EF226B0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5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FD6C-84F1-4D20-BC43-3355F0CB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B24AB-1D6E-4EEB-A308-0A3807BAA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Content Placeholder 15">
            <a:extLst>
              <a:ext uri="{FF2B5EF4-FFF2-40B4-BE49-F238E27FC236}">
                <a16:creationId xmlns:a16="http://schemas.microsoft.com/office/drawing/2014/main" id="{AF0CC550-6E2F-495B-B3EE-175235503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 rot="5400000">
            <a:off x="11013736" y="5649892"/>
            <a:ext cx="1005840" cy="1137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3D8B5-64EF-487F-A78E-2AB7EAF365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0786" y="217831"/>
            <a:ext cx="1005840" cy="84322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9C0AE2-C889-4E07-9997-BD0098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164389-80AC-4926-B6DE-D7D0F846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11D8A33-EDAD-48B5-A8F2-B543E943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2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D37C62-64AD-4C12-906D-7786E9BBB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3B4EC-7902-40BD-8C03-07A45EC99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05C2C5A7-F339-4D35-B8F1-1263A99D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 rot="5400000">
            <a:off x="11013736" y="5649892"/>
            <a:ext cx="1005840" cy="1137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418561-E092-436A-859D-CE3564081E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0786" y="217831"/>
            <a:ext cx="1005840" cy="84322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220856-3F7B-44DF-AB88-39D883EB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187C20C-F713-4ACC-8B12-F62C84AF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1690A44-F272-4421-8321-B9CB270F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2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F5B0D4D-7217-43B2-BB06-EA9F3E75B6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2320"/>
      </p:ext>
    </p:extLst>
  </p:cSld>
  <p:clrMapOvr>
    <a:masterClrMapping/>
  </p:clrMapOvr>
  <p:transition spd="med" advTm="4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7868EA-CB68-45CE-992B-3DD39C95BDEA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9859D1-37F2-4926-B9C0-F9E9568325C9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7EF561-927F-43CB-A99C-D435355B9BF7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FAAF5C-622B-478D-87E6-083EE715DB54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36DA34-E3DC-45F9-AE40-DCE03C89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A502-A8AE-402B-BC94-C97E43B55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A15FC-A2AF-4548-A505-01C6C8209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3E3E0-DEA4-4082-9107-422EEF4A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1ACC-9563-4C0D-A422-C642FE73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67A6BB01-3876-4303-B094-B1A41344A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7C35C-9FBC-4E4B-BA63-BF0A1F4A7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CFD3-B894-4DAE-B970-277AE514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92F74-2F63-486B-B16D-0C4B4049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C2460-8604-4CE9-9156-6092B9D0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3A1E-B9DF-4428-BC94-7E5FBE87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0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669D1DE-8051-44D3-AD36-21A950DE4AEE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81931A-F13F-4078-A28B-3BEE6EB16113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B92AF90-1027-429F-8A21-BD6ADFF33AC6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986FBC-B854-4EEC-ADF0-D643503BB588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5B28F5-51B9-42CB-9128-446E4662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B4CB6-1883-4716-AA95-3EC151AD4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C0ED5EE1-6AF2-41C7-8B7C-EA3DDB805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10C5D7-FC42-437C-96FA-662088C0B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DEE2349-5A27-413A-AF12-CD0952FF9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7D69B5C-033A-4245-9F7E-62F1A790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ACEE4FC-A921-4FF7-B9ED-FA2A407C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3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2AAF8DD-3CD7-4F5F-9997-F7DDDE017668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77F8A5-B91E-4F2A-B17E-491680658A90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F8185B-D579-4E97-A43D-C43E30EC2D08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3655041-73F4-47CD-97C9-E82B64530369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A1A25B-2992-4EB3-957C-40D5012E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853BB-DECE-4BFC-932A-B4CBF3C5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5EF6E-7DD2-4D27-B292-961A12803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0DE1E973-9D3B-4BD6-A68C-66909CDF6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FDCBE-D84C-4869-9E41-A429A437C5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3B16576-6217-433A-B071-00F2B6E1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BD8EF0D-9A24-4B74-B6F6-C743856B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FC443D-0DF1-4D6D-BCD7-9C916838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2B89A2D-E51B-4BD0-BE1D-CE0536D33CA7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2AC8AD-3057-460D-B987-403CF6941646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76D2C7-591D-4309-AF0B-61E405E49B03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FDF7E7-7418-43F8-9936-DD52D80E2D97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FD9A3D-53DE-4FF2-A73D-110A1058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6119-80B1-42EB-8746-5D945256D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AC2FE-7B07-4071-A96C-560CF03AC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6C2E4-D2A7-4CC8-9FD1-0B9A5E0CC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BE58A-2B76-4451-9293-AB6CC5117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BE184D5D-654A-459E-8A02-C6A9257F4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7ED78-3A8D-438C-9EBE-0886D2247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4690693-F522-4473-97F4-17DF0BB0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EE72C34-B88A-4ABA-9BC4-7D8D4620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87E9843-D740-4E01-87DA-F528288C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5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54DF1A-D5E8-4118-8A36-769F03CC7180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20FA06-DFC7-4998-92F9-67E44C61DC7C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A0002C-B0A2-4A74-B8F9-F55E2DBEEA1A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16B131-AADE-403A-834D-475464C2BFAA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C26B89-FAAA-445C-83AF-556EDA83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F7376B4C-F580-4483-8ECF-70AB20F83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B33CE-77E0-4542-B76A-1ABE534F87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8A30EF0-6264-449D-8644-E135A861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428D80E-EBE0-4807-843F-045CFC84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C3DCF25-F528-4091-83C6-7895A81F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9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A0A187-50E0-4150-A102-86F99B782FD9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EBCBC7-0717-4D60-A848-7B2D4FA98981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34EF66-20F9-4068-BF65-79DA02A05741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0CF128-63CF-4C14-B113-B51391BC85E2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C853F6F6-EAE6-423B-A39D-E37F024F9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CA706-36E9-41D8-ACB6-8EB5E35C74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5098F93-E390-456F-99EF-E2B508DA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525E63E-A375-4E79-A6E8-B79C2D0F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249BD8A-20CB-4496-BAE6-C7232FF7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3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48E5656-9721-4D77-AADA-4BE7DA19C31A}"/>
              </a:ext>
            </a:extLst>
          </p:cNvPr>
          <p:cNvGrpSpPr/>
          <p:nvPr userDrawn="1"/>
        </p:nvGrpSpPr>
        <p:grpSpPr>
          <a:xfrm>
            <a:off x="10469462" y="6276839"/>
            <a:ext cx="884338" cy="365125"/>
            <a:chOff x="18105" y="-5683"/>
            <a:chExt cx="12173895" cy="502634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02F2713-D5DC-4745-BF09-962B4CB71D8A}"/>
                </a:ext>
              </a:extLst>
            </p:cNvPr>
            <p:cNvSpPr/>
            <p:nvPr userDrawn="1"/>
          </p:nvSpPr>
          <p:spPr>
            <a:xfrm>
              <a:off x="21771" y="535753"/>
              <a:ext cx="12170229" cy="4484913"/>
            </a:xfrm>
            <a:custGeom>
              <a:avLst/>
              <a:gdLst>
                <a:gd name="connsiteX0" fmla="*/ 378764 w 12170228"/>
                <a:gd name="connsiteY0" fmla="*/ 0 h 4484913"/>
                <a:gd name="connsiteX1" fmla="*/ 7536541 w 12170228"/>
                <a:gd name="connsiteY1" fmla="*/ 2755846 h 4484913"/>
                <a:gd name="connsiteX2" fmla="*/ 9519505 w 12170228"/>
                <a:gd name="connsiteY2" fmla="*/ 3261792 h 4484913"/>
                <a:gd name="connsiteX3" fmla="*/ 12178276 w 12170228"/>
                <a:gd name="connsiteY3" fmla="*/ 2099286 h 4484913"/>
                <a:gd name="connsiteX4" fmla="*/ 12178276 w 12170228"/>
                <a:gd name="connsiteY4" fmla="*/ 3127876 h 4484913"/>
                <a:gd name="connsiteX5" fmla="*/ 12178276 w 12170228"/>
                <a:gd name="connsiteY5" fmla="*/ 4156445 h 4484913"/>
                <a:gd name="connsiteX6" fmla="*/ 10337588 w 12170228"/>
                <a:gd name="connsiteY6" fmla="*/ 4500238 h 4484913"/>
                <a:gd name="connsiteX7" fmla="*/ 5415330 w 12170228"/>
                <a:gd name="connsiteY7" fmla="*/ 2639130 h 4484913"/>
                <a:gd name="connsiteX8" fmla="*/ 0 w 12170228"/>
                <a:gd name="connsiteY8" fmla="*/ 100525 h 4484913"/>
                <a:gd name="connsiteX9" fmla="*/ 378764 w 12170228"/>
                <a:gd name="connsiteY9" fmla="*/ 0 h 448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0228" h="4484913">
                  <a:moveTo>
                    <a:pt x="378764" y="0"/>
                  </a:moveTo>
                  <a:cubicBezTo>
                    <a:pt x="1035739" y="59"/>
                    <a:pt x="2808310" y="395717"/>
                    <a:pt x="7536541" y="2755846"/>
                  </a:cubicBezTo>
                  <a:cubicBezTo>
                    <a:pt x="8275312" y="3124611"/>
                    <a:pt x="8939645" y="3261792"/>
                    <a:pt x="9519505" y="3261792"/>
                  </a:cubicBezTo>
                  <a:cubicBezTo>
                    <a:pt x="11207118" y="3261792"/>
                    <a:pt x="12178276" y="2099286"/>
                    <a:pt x="12178276" y="2099286"/>
                  </a:cubicBezTo>
                  <a:lnTo>
                    <a:pt x="12178276" y="3127876"/>
                  </a:lnTo>
                  <a:lnTo>
                    <a:pt x="12178276" y="4156445"/>
                  </a:lnTo>
                  <a:cubicBezTo>
                    <a:pt x="12178276" y="4156445"/>
                    <a:pt x="11498592" y="4500238"/>
                    <a:pt x="10337588" y="4500238"/>
                  </a:cubicBezTo>
                  <a:cubicBezTo>
                    <a:pt x="9137677" y="4500238"/>
                    <a:pt x="7423657" y="4132845"/>
                    <a:pt x="5415330" y="2639130"/>
                  </a:cubicBezTo>
                  <a:cubicBezTo>
                    <a:pt x="2345798" y="356093"/>
                    <a:pt x="0" y="100525"/>
                    <a:pt x="0" y="100525"/>
                  </a:cubicBezTo>
                  <a:cubicBezTo>
                    <a:pt x="0" y="100525"/>
                    <a:pt x="47491" y="-30"/>
                    <a:pt x="378764" y="0"/>
                  </a:cubicBezTo>
                </a:path>
              </a:pathLst>
            </a:custGeom>
            <a:solidFill>
              <a:srgbClr val="3AAA35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387BE7-D5C9-4B70-88C8-264377C4A4A4}"/>
                </a:ext>
              </a:extLst>
            </p:cNvPr>
            <p:cNvSpPr/>
            <p:nvPr userDrawn="1"/>
          </p:nvSpPr>
          <p:spPr>
            <a:xfrm>
              <a:off x="6539889" y="-5683"/>
              <a:ext cx="5638800" cy="3635828"/>
            </a:xfrm>
            <a:custGeom>
              <a:avLst/>
              <a:gdLst>
                <a:gd name="connsiteX0" fmla="*/ 5660158 w 5638800"/>
                <a:gd name="connsiteY0" fmla="*/ 0 h 3635827"/>
                <a:gd name="connsiteX1" fmla="*/ 5660158 w 5638800"/>
                <a:gd name="connsiteY1" fmla="*/ 2285738 h 3635827"/>
                <a:gd name="connsiteX2" fmla="*/ 2843392 w 5638800"/>
                <a:gd name="connsiteY2" fmla="*/ 3647149 h 3635827"/>
                <a:gd name="connsiteX3" fmla="*/ 2249555 w 5638800"/>
                <a:gd name="connsiteY3" fmla="*/ 3589063 h 3635827"/>
                <a:gd name="connsiteX4" fmla="*/ 0 w 5638800"/>
                <a:gd name="connsiteY4" fmla="*/ 2560646 h 3635827"/>
                <a:gd name="connsiteX5" fmla="*/ 26125 w 5638800"/>
                <a:gd name="connsiteY5" fmla="*/ 2567787 h 3635827"/>
                <a:gd name="connsiteX6" fmla="*/ 1566868 w 5638800"/>
                <a:gd name="connsiteY6" fmla="*/ 2853210 h 3635827"/>
                <a:gd name="connsiteX7" fmla="*/ 5660158 w 5638800"/>
                <a:gd name="connsiteY7" fmla="*/ 0 h 363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0" h="3635827">
                  <a:moveTo>
                    <a:pt x="5660158" y="0"/>
                  </a:moveTo>
                  <a:lnTo>
                    <a:pt x="5660158" y="2285738"/>
                  </a:lnTo>
                  <a:cubicBezTo>
                    <a:pt x="5660158" y="2285738"/>
                    <a:pt x="4509168" y="3647149"/>
                    <a:pt x="2843392" y="3647149"/>
                  </a:cubicBezTo>
                  <a:cubicBezTo>
                    <a:pt x="2651956" y="3647149"/>
                    <a:pt x="2453662" y="3629188"/>
                    <a:pt x="2249555" y="3589063"/>
                  </a:cubicBezTo>
                  <a:cubicBezTo>
                    <a:pt x="1758522" y="3492572"/>
                    <a:pt x="184469" y="2560755"/>
                    <a:pt x="0" y="2560646"/>
                  </a:cubicBezTo>
                  <a:cubicBezTo>
                    <a:pt x="4137" y="2560646"/>
                    <a:pt x="12736" y="2562932"/>
                    <a:pt x="26125" y="2567787"/>
                  </a:cubicBezTo>
                  <a:cubicBezTo>
                    <a:pt x="580949" y="2767953"/>
                    <a:pt x="1094254" y="2853210"/>
                    <a:pt x="1566868" y="2853210"/>
                  </a:cubicBezTo>
                  <a:cubicBezTo>
                    <a:pt x="4299422" y="2853210"/>
                    <a:pt x="5660158" y="0"/>
                    <a:pt x="5660158" y="0"/>
                  </a:cubicBezTo>
                </a:path>
              </a:pathLst>
            </a:custGeom>
            <a:solidFill>
              <a:srgbClr val="DCC217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7A54B0-9E43-4B45-B64C-EC5FF55A5D9F}"/>
                </a:ext>
              </a:extLst>
            </p:cNvPr>
            <p:cNvSpPr/>
            <p:nvPr userDrawn="1"/>
          </p:nvSpPr>
          <p:spPr>
            <a:xfrm>
              <a:off x="18105" y="734887"/>
              <a:ext cx="4506686" cy="2264228"/>
            </a:xfrm>
            <a:custGeom>
              <a:avLst/>
              <a:gdLst>
                <a:gd name="connsiteX0" fmla="*/ 0 w 4506685"/>
                <a:gd name="connsiteY0" fmla="*/ 0 h 2264227"/>
                <a:gd name="connsiteX1" fmla="*/ 872860 w 4506685"/>
                <a:gd name="connsiteY1" fmla="*/ 262448 h 2264227"/>
                <a:gd name="connsiteX2" fmla="*/ 3080679 w 4506685"/>
                <a:gd name="connsiteY2" fmla="*/ 1318623 h 2264227"/>
                <a:gd name="connsiteX3" fmla="*/ 4011168 w 4506685"/>
                <a:gd name="connsiteY3" fmla="*/ 1920725 h 2264227"/>
                <a:gd name="connsiteX4" fmla="*/ 4518290 w 4506685"/>
                <a:gd name="connsiteY4" fmla="*/ 2271114 h 2264227"/>
                <a:gd name="connsiteX5" fmla="*/ 1929356 w 4506685"/>
                <a:gd name="connsiteY5" fmla="*/ 1406813 h 2264227"/>
                <a:gd name="connsiteX6" fmla="*/ 421843 w 4506685"/>
                <a:gd name="connsiteY6" fmla="*/ 1270842 h 2264227"/>
                <a:gd name="connsiteX7" fmla="*/ 0 w 4506685"/>
                <a:gd name="connsiteY7" fmla="*/ 1283354 h 2264227"/>
                <a:gd name="connsiteX8" fmla="*/ 0 w 4506685"/>
                <a:gd name="connsiteY8" fmla="*/ 641647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685" h="2264227">
                  <a:moveTo>
                    <a:pt x="0" y="0"/>
                  </a:moveTo>
                  <a:cubicBezTo>
                    <a:pt x="0" y="0"/>
                    <a:pt x="325206" y="65053"/>
                    <a:pt x="872860" y="262448"/>
                  </a:cubicBezTo>
                  <a:cubicBezTo>
                    <a:pt x="1420542" y="459784"/>
                    <a:pt x="2190707" y="789462"/>
                    <a:pt x="3080679" y="1318623"/>
                  </a:cubicBezTo>
                  <a:cubicBezTo>
                    <a:pt x="3362880" y="1486429"/>
                    <a:pt x="3722283" y="1724564"/>
                    <a:pt x="4011168" y="1920725"/>
                  </a:cubicBezTo>
                  <a:cubicBezTo>
                    <a:pt x="4300010" y="2116907"/>
                    <a:pt x="4518290" y="2271114"/>
                    <a:pt x="4518290" y="2271114"/>
                  </a:cubicBezTo>
                  <a:cubicBezTo>
                    <a:pt x="4518290" y="2271114"/>
                    <a:pt x="2871303" y="1584792"/>
                    <a:pt x="1929356" y="1406813"/>
                  </a:cubicBezTo>
                  <a:cubicBezTo>
                    <a:pt x="1334850" y="1294501"/>
                    <a:pt x="781971" y="1270842"/>
                    <a:pt x="421843" y="1270842"/>
                  </a:cubicBezTo>
                  <a:cubicBezTo>
                    <a:pt x="159889" y="1270842"/>
                    <a:pt x="0" y="1283354"/>
                    <a:pt x="0" y="1283354"/>
                  </a:cubicBezTo>
                  <a:lnTo>
                    <a:pt x="0" y="641647"/>
                  </a:lnTo>
                  <a:close/>
                </a:path>
              </a:pathLst>
            </a:custGeom>
            <a:solidFill>
              <a:srgbClr val="E81C26">
                <a:alpha val="66000"/>
              </a:srgbClr>
            </a:solidFill>
            <a:ln w="2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7A4FAB-338B-4472-B087-5DF9E0B6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67297-8D7B-4D1D-868C-2A1B9A580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E281D-7D77-41C3-A767-753F2E346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Content Placeholder 15">
            <a:extLst>
              <a:ext uri="{FF2B5EF4-FFF2-40B4-BE49-F238E27FC236}">
                <a16:creationId xmlns:a16="http://schemas.microsoft.com/office/drawing/2014/main" id="{1364343F-9C20-499A-9C33-F245228D4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502" t="21128" r="21651" b="16855"/>
          <a:stretch/>
        </p:blipFill>
        <p:spPr>
          <a:xfrm>
            <a:off x="11051448" y="136524"/>
            <a:ext cx="1005840" cy="1137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6F74C-9CE7-4CBF-8E6C-658AF8F98F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36524"/>
            <a:ext cx="1005840" cy="84322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A5F7BCF-4593-4E87-BE22-B4AD3B72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164EC67-2BBE-426C-8D96-0C49973B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B9B61B0-9F3C-498E-AA93-B1F7E827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8744" y="6356350"/>
            <a:ext cx="1025056" cy="365125"/>
          </a:xfrm>
          <a:prstGeom prst="rect">
            <a:avLst/>
          </a:prstGeom>
        </p:spPr>
        <p:txBody>
          <a:bodyPr/>
          <a:lstStyle/>
          <a:p>
            <a:fld id="{19D45C30-91B6-4D37-B3EC-98C0C4E45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5F2E7-39BD-4A85-9F3E-5A82EC7B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CA90-82F4-4FE2-AFE9-63B11ABA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F7E5C-65CA-4118-A02F-BC43AA444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770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12/11/2019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F8B1-6E87-4296-91A5-844238615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4173" y="6356350"/>
            <a:ext cx="802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7507-0F0A-4E68-9FCC-C65C6A7A8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9103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9D45C30-91B6-4D37-B3EC-98C0C4E45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1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safermedicaldevices.org/" TargetMode="Externa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JBmaiqjhPT_4AgFH0uWpwaD4nzLDDElY/view" TargetMode="External"/><Relationship Id="rId4" Type="http://schemas.openxmlformats.org/officeDocument/2006/relationships/hyperlink" Target="http://bit.ly/DownloadPlasticsRepor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harm.org/" TargetMode="Externa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edwastetech.info/" TargetMode="External"/><Relationship Id="rId5" Type="http://schemas.openxmlformats.org/officeDocument/2006/relationships/hyperlink" Target="http://www.greenhospitals.net/" TargetMode="External"/><Relationship Id="rId4" Type="http://schemas.openxmlformats.org/officeDocument/2006/relationships/hyperlink" Target="mailto:rstringer@hcwh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http://earthobservatory.nasa.gov/Newsroom/BlueMarble/Images/globe_east_540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F1D62C-1430-4B0F-AEBB-C0B66D11C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89670"/>
            <a:ext cx="10515600" cy="109621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Waste Reduction, Refuse, Reuse and Recycling (4R) practices in healthcare waste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231B64B-F470-4366-9C03-25CC0885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98232"/>
            <a:ext cx="10515600" cy="436567"/>
          </a:xfrm>
        </p:spPr>
        <p:txBody>
          <a:bodyPr/>
          <a:lstStyle/>
          <a:p>
            <a:r>
              <a:rPr lang="en-US" dirty="0"/>
              <a:t>The circular economy, monitoring and tracking, and </a:t>
            </a:r>
            <a:r>
              <a:rPr lang="en-US" dirty="0" err="1"/>
              <a:t>digitising</a:t>
            </a:r>
            <a:r>
              <a:rPr lang="en-US" dirty="0"/>
              <a:t> HCWM information systems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0C549-73F2-4BA4-8821-800D6DFF3B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441228"/>
            <a:ext cx="7335253" cy="981004"/>
          </a:xfrm>
        </p:spPr>
        <p:txBody>
          <a:bodyPr/>
          <a:lstStyle/>
          <a:p>
            <a:r>
              <a:rPr lang="en-US" dirty="0"/>
              <a:t>Dr. Sumitra </a:t>
            </a:r>
            <a:r>
              <a:rPr lang="en-US" dirty="0" err="1"/>
              <a:t>Amatya</a:t>
            </a:r>
            <a:r>
              <a:rPr lang="en-US" dirty="0"/>
              <a:t> - Chairperson, Lead Nepal and International Science 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Ruth Stringer - Policy Coordinator, Health Care Without Harm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6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D:\hospital &amp; Indusrtial waste\Bharatpur hospitals  n NPC programe\DSCN72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234" y="888999"/>
            <a:ext cx="8912449" cy="5013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27666" y="243417"/>
            <a:ext cx="9641417" cy="461665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With Hospital management team at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Harkha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Gurung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hall / NPC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5124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1F478-0A82-441B-854A-E2ED661A5B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54626" name="Picture 2" descr="D:\hospital waste\NPC Presentation\100D3100\DSC_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106" y="3604686"/>
            <a:ext cx="4563860" cy="2636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4628" name="Picture 4" descr="D:\hospital waste\NPC Presentation\100D3100\DSC_1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249" y="804040"/>
            <a:ext cx="4419451" cy="2485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4629" name="Picture 5" descr="D:\hospital waste\NPC Presentation\100D3100\DSC_1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990" y="3635567"/>
            <a:ext cx="4469699" cy="2493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hospital waste\NPC Presentation\100D3100\DSC_1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301" y="850613"/>
            <a:ext cx="4673892" cy="2436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227666" y="243417"/>
            <a:ext cx="9641417" cy="523220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Monitoring and Evaluation Hospitals in Kathmandu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1F478-0A82-441B-854A-E2ED661A5B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41314" name="Picture 2" descr="D:\hospital waste\Bharatpur hospitals  n NPC programe\DSCN7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707" y="3705146"/>
            <a:ext cx="4579142" cy="2541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1315" name="Picture 3" descr="D:\hospital waste\Bharatpur hospitals  n NPC programe\DSCN7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497" y="902127"/>
            <a:ext cx="4454232" cy="250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02" name="Picture 2" descr="D:\hospital waste\Scan Magazine\Medical WM_Kantipur_2069-9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6409" y="2883133"/>
            <a:ext cx="5384800" cy="3436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03" name="Picture 3" descr="D:\hospital waste\Scan Magazine\Kathmandu_ Po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9200" y="76200"/>
            <a:ext cx="5588000" cy="320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88316" y="139159"/>
            <a:ext cx="2609777" cy="5218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Media Coverage: 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148167"/>
            <a:ext cx="3185584" cy="3662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83" y="105958"/>
            <a:ext cx="3615736" cy="5918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41" name="Picture 8" descr="https://fbcdn-sphotos-h-a.akamaihd.net/hphotos-ak-frc3/407473_512937205405278_132728553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4" y="2764103"/>
            <a:ext cx="5213587" cy="3136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5238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4A3F2EE-D796-45E1-AB36-B53D6A9B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12/11/2019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6EC610-09F6-412B-A593-16C24042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D45C30-91B6-4D37-B3EC-98C0C4E45E7F}" type="slidenum">
              <a:rPr lang="en-US" smtClean="0"/>
              <a:t>14</a:t>
            </a:fld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7" y="1461186"/>
            <a:ext cx="4770595" cy="418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227666" y="243417"/>
            <a:ext cx="9641417" cy="523220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Challenges in HCWM </a:t>
            </a:r>
            <a:endParaRPr lang="en-US"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24" y="3079422"/>
            <a:ext cx="6210300" cy="2806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377211-FD51-4D1A-90B4-205E2437B022}"/>
              </a:ext>
            </a:extLst>
          </p:cNvPr>
          <p:cNvSpPr txBox="1"/>
          <p:nvPr/>
        </p:nvSpPr>
        <p:spPr>
          <a:xfrm>
            <a:off x="6636197" y="1100529"/>
            <a:ext cx="391822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Data gap is the main challenge in 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Archiving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Duplication of the same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Validation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Perception towards waste </a:t>
            </a:r>
            <a:endParaRPr lang="en-GB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7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77" y="1441982"/>
            <a:ext cx="5569947" cy="3903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16566" y="321734"/>
            <a:ext cx="9641417" cy="523220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Arial"/>
                <a:cs typeface="Arial"/>
              </a:rPr>
              <a:t>Opportunities in HCWM </a:t>
            </a:r>
            <a:endParaRPr lang="en-US" sz="28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3667" y="20531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smtClean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347943199"/>
              </p:ext>
            </p:extLst>
          </p:nvPr>
        </p:nvGraphicFramePr>
        <p:xfrm>
          <a:off x="5529910" y="1224706"/>
          <a:ext cx="6053579" cy="440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624416" y="1418168"/>
            <a:ext cx="2592916" cy="70788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Policy Instrument </a:t>
            </a:r>
            <a:r>
              <a:rPr lang="en-US" sz="2000" dirty="0" smtClean="0"/>
              <a:t>for 4R Practices  </a:t>
            </a:r>
            <a:endParaRPr lang="en-US" sz="20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1060" y="5604417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RESOURCE RECOVERY OR CIRCULAR ECONOMY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3750" y="5302251"/>
            <a:ext cx="4434417" cy="369332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Five Steps </a:t>
            </a:r>
            <a:r>
              <a:rPr lang="en-US" dirty="0" smtClean="0">
                <a:solidFill>
                  <a:srgbClr val="FF0000"/>
                </a:solidFill>
              </a:rPr>
              <a:t>to reduce environmental footprint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28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16" y="1213503"/>
            <a:ext cx="3977255" cy="2987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DD5DBDE-04E4-4FCE-82A9-BED7E11D6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310100"/>
              </p:ext>
            </p:extLst>
          </p:nvPr>
        </p:nvGraphicFramePr>
        <p:xfrm>
          <a:off x="0" y="1050235"/>
          <a:ext cx="6889750" cy="514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4C6948B-50CA-4514-B846-273D872545E1}"/>
              </a:ext>
            </a:extLst>
          </p:cNvPr>
          <p:cNvSpPr txBox="1"/>
          <p:nvPr/>
        </p:nvSpPr>
        <p:spPr>
          <a:xfrm>
            <a:off x="6910917" y="4425092"/>
            <a:ext cx="4148667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5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5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5000"/>
                </a:schemeClr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Data Management and archiving- smooth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Time saving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Preserve natural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Berlin Sans FB" panose="020E0602020502020306" pitchFamily="34" charset="0"/>
              </a:rPr>
              <a:t>Promote </a:t>
            </a:r>
            <a:r>
              <a:rPr lang="en-US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Circular economy</a:t>
            </a:r>
            <a:endParaRPr lang="en-US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7666" y="243417"/>
            <a:ext cx="9641417" cy="523220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Arial"/>
                <a:cs typeface="Arial"/>
              </a:rPr>
              <a:t>Circular Economy,  as an opportunities in HCWM </a:t>
            </a:r>
            <a:endParaRPr lang="en-US" sz="28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5582" y="3799415"/>
            <a:ext cx="2370669" cy="3915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sz="2000" dirty="0" smtClean="0">
                <a:latin typeface="Arial"/>
                <a:cs typeface="Arial"/>
              </a:rPr>
              <a:t>Frontier Technology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45083" y="119591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0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203569" y="382521"/>
            <a:ext cx="3581019" cy="974294"/>
          </a:xfrm>
        </p:spPr>
        <p:txBody>
          <a:bodyPr lIns="64291" tIns="32146" rIns="64291" bIns="32146"/>
          <a:lstStyle/>
          <a:p>
            <a:pPr eaLnBrk="1" hangingPunct="1">
              <a:defRPr/>
            </a:pPr>
            <a:r>
              <a:rPr lang="en-US" sz="5100" dirty="0" smtClean="0"/>
              <a:t>Our Future?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 l="7104" t="25040" r="4205" b="10046"/>
          <a:stretch>
            <a:fillRect/>
          </a:stretch>
        </p:blipFill>
        <p:spPr bwMode="auto">
          <a:xfrm>
            <a:off x="456096" y="3754723"/>
            <a:ext cx="3041003" cy="209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3345"/>
          <a:stretch>
            <a:fillRect/>
          </a:stretch>
        </p:blipFill>
        <p:spPr bwMode="auto">
          <a:xfrm>
            <a:off x="1653509" y="1652529"/>
            <a:ext cx="3026687" cy="1914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4409" y="4888010"/>
            <a:ext cx="3509047" cy="165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017227" y="628456"/>
            <a:ext cx="5787413" cy="37377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862378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8" y="365125"/>
            <a:ext cx="9774382" cy="844839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Recycling –pros and cons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24000"/>
            <a:ext cx="5181600" cy="4652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100" dirty="0" smtClean="0">
                <a:latin typeface="+mj-lt"/>
              </a:rPr>
              <a:t>Only acceptable for necessary products- waste reduction must come first</a:t>
            </a:r>
          </a:p>
          <a:p>
            <a:r>
              <a:rPr lang="en-GB" sz="2100" dirty="0">
                <a:latin typeface="+mj-lt"/>
              </a:rPr>
              <a:t> </a:t>
            </a:r>
            <a:r>
              <a:rPr lang="en-GB" sz="2100" dirty="0">
                <a:latin typeface="+mj-lt"/>
                <a:cs typeface="Calibri" panose="020F0502020204030204" pitchFamily="34" charset="0"/>
              </a:rPr>
              <a:t>Saves resources</a:t>
            </a:r>
          </a:p>
          <a:p>
            <a:r>
              <a:rPr lang="en-GB" sz="2100" dirty="0">
                <a:latin typeface="+mj-lt"/>
                <a:cs typeface="Calibri" panose="020F0502020204030204" pitchFamily="34" charset="0"/>
              </a:rPr>
              <a:t>Reduces carbon footprint</a:t>
            </a:r>
          </a:p>
          <a:p>
            <a:r>
              <a:rPr lang="en-GB" sz="2100" dirty="0">
                <a:latin typeface="+mj-lt"/>
                <a:cs typeface="Calibri" panose="020F0502020204030204" pitchFamily="34" charset="0"/>
              </a:rPr>
              <a:t>Reduces dependency on landfill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3164"/>
            <a:ext cx="5181600" cy="4763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100" dirty="0" smtClean="0">
                <a:latin typeface="+mj-lt"/>
                <a:cs typeface="Calibri" panose="020F0502020204030204" pitchFamily="34" charset="0"/>
              </a:rPr>
              <a:t>Only clean, well segregated plastics are safe and economic to recycle</a:t>
            </a:r>
          </a:p>
          <a:p>
            <a:r>
              <a:rPr lang="en-GB" sz="2100" dirty="0" smtClean="0">
                <a:latin typeface="+mj-lt"/>
                <a:cs typeface="Calibri" panose="020F0502020204030204" pitchFamily="34" charset="0"/>
              </a:rPr>
              <a:t>Biodegradable plastics cannot be recycled</a:t>
            </a:r>
            <a:r>
              <a:rPr lang="en-GB" sz="2100" dirty="0">
                <a:latin typeface="+mj-lt"/>
                <a:cs typeface="Calibri" panose="020F0502020204030204" pitchFamily="34" charset="0"/>
              </a:rPr>
              <a:t> </a:t>
            </a:r>
            <a:endParaRPr lang="en-GB" sz="2100" dirty="0" smtClean="0">
              <a:latin typeface="+mj-lt"/>
              <a:cs typeface="Calibri" panose="020F0502020204030204" pitchFamily="34" charset="0"/>
            </a:endParaRPr>
          </a:p>
          <a:p>
            <a:r>
              <a:rPr lang="en-GB" sz="2100" dirty="0" smtClean="0">
                <a:latin typeface="+mj-lt"/>
                <a:cs typeface="Calibri" panose="020F0502020204030204" pitchFamily="34" charset="0"/>
              </a:rPr>
              <a:t>Mixed materials cannot be recycled</a:t>
            </a:r>
          </a:p>
          <a:p>
            <a:r>
              <a:rPr lang="en-GB" sz="2100" dirty="0" smtClean="0">
                <a:latin typeface="+mj-lt"/>
                <a:cs typeface="Calibri" panose="020F0502020204030204" pitchFamily="34" charset="0"/>
              </a:rPr>
              <a:t>Sham </a:t>
            </a:r>
            <a:r>
              <a:rPr lang="en-GB" sz="2100" dirty="0" smtClean="0">
                <a:latin typeface="+mj-lt"/>
                <a:cs typeface="Calibri" panose="020F0502020204030204" pitchFamily="34" charset="0"/>
              </a:rPr>
              <a:t>recycling and legacy </a:t>
            </a:r>
            <a:r>
              <a:rPr lang="en-GB" sz="2100" dirty="0" smtClean="0">
                <a:latin typeface="+mj-lt"/>
                <a:cs typeface="Calibri" panose="020F0502020204030204" pitchFamily="34" charset="0"/>
              </a:rPr>
              <a:t>toxics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3491197"/>
            <a:ext cx="3307192" cy="2999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3519" y="6490999"/>
            <a:ext cx="3833091" cy="4397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10000"/>
          </a:bodyPr>
          <a:lstStyle/>
          <a:p>
            <a:pPr algn="l"/>
            <a:r>
              <a:rPr lang="en-GB" dirty="0" smtClean="0"/>
              <a:t>Photo- food grade recycled PET in </a:t>
            </a:r>
            <a:r>
              <a:rPr lang="en-GB" dirty="0" err="1" smtClean="0"/>
              <a:t>Pokhara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9" y="3339684"/>
            <a:ext cx="4509831" cy="3040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0945" y="6490999"/>
            <a:ext cx="3980794" cy="48755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10000"/>
          </a:bodyPr>
          <a:lstStyle/>
          <a:p>
            <a:pPr algn="l"/>
            <a:r>
              <a:rPr lang="en-GB" dirty="0" smtClean="0"/>
              <a:t>Photo- mixed and dirty plastics are worthless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219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888" y="274639"/>
            <a:ext cx="4752512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Plastics recycling breakdown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0" y="682290"/>
            <a:ext cx="5131192" cy="61757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777755"/>
            <a:ext cx="5520924" cy="4614168"/>
          </a:xfrm>
        </p:spPr>
        <p:txBody>
          <a:bodyPr>
            <a:normAutofit/>
          </a:bodyPr>
          <a:lstStyle/>
          <a:p>
            <a:r>
              <a:rPr lang="en-GB" dirty="0"/>
              <a:t>Lack of global capacity</a:t>
            </a:r>
          </a:p>
          <a:p>
            <a:r>
              <a:rPr lang="en-GB" dirty="0"/>
              <a:t>Chinese market </a:t>
            </a:r>
            <a:r>
              <a:rPr lang="en-GB" dirty="0" smtClean="0"/>
              <a:t>closure</a:t>
            </a:r>
          </a:p>
          <a:p>
            <a:r>
              <a:rPr lang="en-GB" dirty="0" smtClean="0"/>
              <a:t>Basel Convention restricting plastics trade</a:t>
            </a:r>
            <a:endParaRPr lang="en-GB" dirty="0"/>
          </a:p>
          <a:p>
            <a:r>
              <a:rPr lang="en-GB" dirty="0"/>
              <a:t>EU envisions eliminating export for recycling, eliminating some single use items</a:t>
            </a:r>
          </a:p>
          <a:p>
            <a:r>
              <a:rPr lang="en-GB" dirty="0" smtClean="0"/>
              <a:t>The </a:t>
            </a:r>
            <a:r>
              <a:rPr lang="en-GB" dirty="0"/>
              <a:t>US has started burning plastics collected for </a:t>
            </a:r>
            <a:r>
              <a:rPr lang="en-GB" dirty="0" smtClean="0"/>
              <a:t>recycling</a:t>
            </a:r>
          </a:p>
        </p:txBody>
      </p:sp>
    </p:spTree>
    <p:extLst>
      <p:ext uri="{BB962C8B-B14F-4D97-AF65-F5344CB8AC3E}">
        <p14:creationId xmlns:p14="http://schemas.microsoft.com/office/powerpoint/2010/main" val="136337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382" y="1238560"/>
            <a:ext cx="9210474" cy="44144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Back ground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Environmental Issues </a:t>
            </a:r>
          </a:p>
          <a:p>
            <a:endParaRPr lang="en-US" dirty="0" smtClean="0"/>
          </a:p>
          <a:p>
            <a:r>
              <a:rPr lang="en-US" dirty="0" smtClean="0"/>
              <a:t>Need of HCWM  </a:t>
            </a:r>
          </a:p>
          <a:p>
            <a:endParaRPr lang="en-US" dirty="0" smtClean="0"/>
          </a:p>
          <a:p>
            <a:r>
              <a:rPr lang="en-US" dirty="0" smtClean="0"/>
              <a:t>Challenges and Opportunities</a:t>
            </a:r>
          </a:p>
          <a:p>
            <a:endParaRPr lang="en-US" dirty="0" smtClean="0"/>
          </a:p>
          <a:p>
            <a:r>
              <a:rPr lang="en-US" dirty="0" smtClean="0"/>
              <a:t>Way forward: Recourses Recovery or Circular Economy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57315" y="178783"/>
            <a:ext cx="9274768" cy="58477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Presentation</a:t>
            </a:r>
            <a:r>
              <a:rPr lang="en-US" sz="3200" dirty="0"/>
              <a:t> Outline </a:t>
            </a:r>
            <a:endParaRPr lang="en-US" sz="320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7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Toxic products </a:t>
            </a:r>
            <a:r>
              <a:rPr lang="en-GB" sz="3600" dirty="0" smtClean="0"/>
              <a:t>should be eliminated, not recycled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C:\Users\Owner\Desktop\PVC shema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68" y="836713"/>
            <a:ext cx="9144000" cy="313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IV bag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00" y="2980510"/>
            <a:ext cx="2771800" cy="3877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528" y="6334780"/>
            <a:ext cx="714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5"/>
              </a:rPr>
              <a:t>http://www.safermedicaldevices.org</a:t>
            </a:r>
            <a:r>
              <a:rPr lang="en-GB" sz="2800" dirty="0">
                <a:hlinkClick r:id="rId5"/>
              </a:rPr>
              <a:t>/</a:t>
            </a:r>
            <a:r>
              <a:rPr lang="en-GB" sz="2800" dirty="0"/>
              <a:t> </a:t>
            </a:r>
            <a:endParaRPr lang="en-GB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508130" y="4010312"/>
          <a:ext cx="7485938" cy="2324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6" imgW="9413748" imgH="5948172" progId="Word.Document.8">
                  <p:embed/>
                </p:oleObj>
              </mc:Choice>
              <mc:Fallback>
                <p:oleObj name="Document" r:id="rId6" imgW="9413748" imgH="5948172" progId="Word.Document.8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0" y="4010312"/>
                        <a:ext cx="7485938" cy="2324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41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Recycling- not the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Healthcare PVC are almost never recycled</a:t>
            </a:r>
          </a:p>
          <a:p>
            <a:r>
              <a:rPr lang="en-GB" dirty="0"/>
              <a:t>EU </a:t>
            </a:r>
            <a:r>
              <a:rPr lang="en-GB" dirty="0" err="1"/>
              <a:t>Vinyloop</a:t>
            </a:r>
            <a:r>
              <a:rPr lang="en-GB" dirty="0"/>
              <a:t> PVC recycling plant closed June 2018</a:t>
            </a:r>
          </a:p>
          <a:p>
            <a:endParaRPr lang="en-GB" dirty="0" smtClean="0"/>
          </a:p>
          <a:p>
            <a:r>
              <a:rPr lang="en-GB" dirty="0"/>
              <a:t>Legacy toxics contaminate recycled products</a:t>
            </a:r>
          </a:p>
          <a:p>
            <a:r>
              <a:rPr lang="en-GB" dirty="0" smtClean="0"/>
              <a:t>Sham recycling</a:t>
            </a:r>
          </a:p>
          <a:p>
            <a:pPr lvl="1"/>
            <a:r>
              <a:rPr lang="en-GB" dirty="0" smtClean="0"/>
              <a:t>feedstock recycling, waste to energy/energy recovery</a:t>
            </a:r>
            <a:endParaRPr lang="en-GB" dirty="0"/>
          </a:p>
          <a:p>
            <a:endParaRPr lang="en-GB" dirty="0" smtClean="0"/>
          </a:p>
          <a:p>
            <a:r>
              <a:rPr lang="en-GB" dirty="0"/>
              <a:t>Aim to substitute PVC with reusable products wherever possible.  But if you must buy disposables, look for the most easily recycled plastics. </a:t>
            </a:r>
          </a:p>
          <a:p>
            <a:pPr lvl="1"/>
            <a:r>
              <a:rPr lang="en-GB" dirty="0" smtClean="0"/>
              <a:t>Most recycled LDPE, HDPE, PET.  </a:t>
            </a:r>
          </a:p>
          <a:p>
            <a:pPr lvl="1"/>
            <a:r>
              <a:rPr lang="en-GB" dirty="0" smtClean="0"/>
              <a:t>Sometimes recycled PP, PS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1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344" y="365125"/>
            <a:ext cx="9544455" cy="1325563"/>
          </a:xfrm>
        </p:spPr>
        <p:txBody>
          <a:bodyPr/>
          <a:lstStyle/>
          <a:p>
            <a:r>
              <a:rPr lang="en-GB" dirty="0" smtClean="0"/>
              <a:t>Reusable instead of disposable</a:t>
            </a:r>
            <a:endParaRPr lang="en-GB" dirty="0"/>
          </a:p>
        </p:txBody>
      </p:sp>
      <p:pic>
        <p:nvPicPr>
          <p:cNvPr id="1028" name="Picture 4" descr="Disposable PVC Face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3" y="1760485"/>
            <a:ext cx="6630732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24497" y="1639614"/>
            <a:ext cx="3541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Disposable PVC oxygen masks </a:t>
            </a:r>
            <a:r>
              <a:rPr lang="en-GB" dirty="0"/>
              <a:t>are being targeted for  recycling by PVC industry.  </a:t>
            </a:r>
          </a:p>
          <a:p>
            <a:endParaRPr lang="en-GB" dirty="0"/>
          </a:p>
          <a:p>
            <a:r>
              <a:rPr lang="en-GB" dirty="0"/>
              <a:t>But silicone alternatives can be autoclaved and used again.</a:t>
            </a:r>
          </a:p>
          <a:p>
            <a:endParaRPr lang="en-GB" dirty="0"/>
          </a:p>
          <a:p>
            <a:r>
              <a:rPr lang="en-GB" dirty="0"/>
              <a:t>Polypropylene/thermoplastic elastomer (PP/TPE) alternatives also available</a:t>
            </a:r>
          </a:p>
        </p:txBody>
      </p:sp>
    </p:spTree>
    <p:extLst>
      <p:ext uri="{BB962C8B-B14F-4D97-AF65-F5344CB8AC3E}">
        <p14:creationId xmlns:p14="http://schemas.microsoft.com/office/powerpoint/2010/main" val="20507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34246" y="26064"/>
            <a:ext cx="9948153" cy="116071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Breakdown of plastics by weight and number of items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530674" y="806560"/>
            <a:ext cx="5386917" cy="639763"/>
          </a:xfrm>
        </p:spPr>
        <p:txBody>
          <a:bodyPr/>
          <a:lstStyle/>
          <a:p>
            <a:pPr algn="ctr"/>
            <a:r>
              <a:rPr lang="en-GB" dirty="0" smtClean="0"/>
              <a:t>By weight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1" y="1629679"/>
            <a:ext cx="5935735" cy="520517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374041" y="806560"/>
            <a:ext cx="5389033" cy="639763"/>
          </a:xfrm>
        </p:spPr>
        <p:txBody>
          <a:bodyPr/>
          <a:lstStyle/>
          <a:p>
            <a:pPr algn="ctr"/>
            <a:r>
              <a:rPr lang="en-GB" dirty="0"/>
              <a:t>B</a:t>
            </a:r>
            <a:r>
              <a:rPr lang="en-GB" dirty="0" smtClean="0"/>
              <a:t>y number 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96413" y="1629679"/>
            <a:ext cx="5885443" cy="52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75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8382" y="354851"/>
            <a:ext cx="9864047" cy="1052709"/>
          </a:xfrm>
        </p:spPr>
        <p:txBody>
          <a:bodyPr/>
          <a:lstStyle/>
          <a:p>
            <a:r>
              <a:rPr lang="en-GB" dirty="0" smtClean="0">
                <a:latin typeface="+mn-lt"/>
              </a:rPr>
              <a:t>Audit to assess </a:t>
            </a:r>
            <a:r>
              <a:rPr lang="en-GB" dirty="0" smtClean="0">
                <a:latin typeface="+mn-lt"/>
              </a:rPr>
              <a:t>reduction and recycling</a:t>
            </a:r>
            <a:endParaRPr lang="en-GB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97950" y="1690688"/>
            <a:ext cx="7058347" cy="426832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Potential reduction and recycling from five Asian hospitals in one year</a:t>
            </a:r>
          </a:p>
          <a:p>
            <a:endParaRPr lang="en-GB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Recycling 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IV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bottles-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40 tonnes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Syringes -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13 tonnes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rinks bottles-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</a:p>
          <a:p>
            <a:pPr lvl="1"/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Foodware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- 21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02" y="1263721"/>
            <a:ext cx="3956524" cy="559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3447" y="6154220"/>
            <a:ext cx="6616557" cy="56507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endParaRPr lang="en-GB" dirty="0" smtClean="0"/>
          </a:p>
        </p:txBody>
      </p:sp>
      <p:sp>
        <p:nvSpPr>
          <p:cNvPr id="5" name="Bent Arrow 4"/>
          <p:cNvSpPr/>
          <p:nvPr/>
        </p:nvSpPr>
        <p:spPr>
          <a:xfrm>
            <a:off x="6061753" y="4263775"/>
            <a:ext cx="1931541" cy="1962364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549" y="6154220"/>
            <a:ext cx="7572054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000" dirty="0"/>
              <a:t>HCWH Plastics report and toolkit at</a:t>
            </a:r>
            <a:r>
              <a:rPr lang="en-US" altLang="en-US" dirty="0"/>
              <a:t>: </a:t>
            </a:r>
            <a:r>
              <a:rPr lang="en-GB" dirty="0">
                <a:hlinkClick r:id="rId4"/>
              </a:rPr>
              <a:t>http://bit.ly/DownloadPlasticsReport</a:t>
            </a:r>
            <a:endParaRPr lang="en-GB" dirty="0"/>
          </a:p>
          <a:p>
            <a:r>
              <a:rPr lang="en-US" altLang="en-US" dirty="0">
                <a:hlinkClick r:id="rId5"/>
              </a:rPr>
              <a:t>https://drive.google.com/file/d/1JBmaiqjhPT_4AgFH0uWpwaD4nzLDDElY/view</a:t>
            </a:r>
            <a:r>
              <a:rPr lang="en-US" alt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3798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582857"/>
            <a:ext cx="5724128" cy="4293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41" y="0"/>
            <a:ext cx="5098860" cy="3645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43" y="-780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596829" cy="5655531"/>
          </a:xfrm>
        </p:spPr>
        <p:txBody>
          <a:bodyPr/>
          <a:lstStyle/>
          <a:p>
            <a:pPr algn="ctr"/>
            <a:r>
              <a:rPr lang="en-GB" dirty="0" smtClean="0"/>
              <a:t>Prices of hospital recyclables, Kathmandu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805373"/>
              </p:ext>
            </p:extLst>
          </p:nvPr>
        </p:nvGraphicFramePr>
        <p:xfrm>
          <a:off x="6041203" y="400502"/>
          <a:ext cx="4582275" cy="613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0863">
                  <a:extLst>
                    <a:ext uri="{9D8B030D-6E8A-4147-A177-3AD203B41FA5}">
                      <a16:colId xmlns:a16="http://schemas.microsoft.com/office/drawing/2014/main" val="371514876"/>
                    </a:ext>
                  </a:extLst>
                </a:gridCol>
                <a:gridCol w="820706">
                  <a:extLst>
                    <a:ext uri="{9D8B030D-6E8A-4147-A177-3AD203B41FA5}">
                      <a16:colId xmlns:a16="http://schemas.microsoft.com/office/drawing/2014/main" val="954770959"/>
                    </a:ext>
                  </a:extLst>
                </a:gridCol>
                <a:gridCol w="820706">
                  <a:extLst>
                    <a:ext uri="{9D8B030D-6E8A-4147-A177-3AD203B41FA5}">
                      <a16:colId xmlns:a16="http://schemas.microsoft.com/office/drawing/2014/main" val="3086438129"/>
                    </a:ext>
                  </a:extLst>
                </a:gridCol>
              </a:tblGrid>
              <a:tr h="29531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Price per kg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min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max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1168441"/>
                  </a:ext>
                </a:extLst>
              </a:tr>
              <a:tr h="263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Aluminium(Silver) 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125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4591305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X-Ray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0916378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Plastic Guddiya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0411599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Plastic Saline Bottle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51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0886456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Syringe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0450083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Gallon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5517121"/>
                  </a:ext>
                </a:extLst>
              </a:tr>
              <a:tr h="263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Aluminium foil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69983534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Plastic (Mix)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47664777"/>
                  </a:ext>
                </a:extLst>
              </a:tr>
              <a:tr h="316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Plastic mix (Polythene, PPM, HM)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5525879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Plastic Water Bottle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2191829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Carton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12599655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Plastic </a:t>
                      </a:r>
                      <a:r>
                        <a:rPr lang="en-GB" sz="1600" u="none" strike="noStrike" dirty="0" err="1">
                          <a:effectLst/>
                        </a:rPr>
                        <a:t>Kachara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8827261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Thin Paper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1766610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</a:rPr>
                        <a:t>Thick paper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8908000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Gloves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55406148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</a:rPr>
                        <a:t>Tin (can)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2431468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Glass saline bottles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3758311"/>
                  </a:ext>
                </a:extLst>
              </a:tr>
              <a:tr h="263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Aluminium(Cans)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9820907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Other glass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07456700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Vials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6518037"/>
                  </a:ext>
                </a:extLst>
              </a:tr>
              <a:tr h="263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Ampoule (Broken glass)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0302847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31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882" y="365125"/>
            <a:ext cx="10099497" cy="12811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  Annual waste sales from three </a:t>
            </a:r>
            <a:br>
              <a:rPr lang="en-GB" dirty="0" smtClean="0"/>
            </a:br>
            <a:r>
              <a:rPr lang="en-GB" dirty="0" smtClean="0"/>
              <a:t>Kathmandu hospitals</a:t>
            </a:r>
            <a:endParaRPr lang="en-GB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91968657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1356887"/>
              </p:ext>
            </p:extLst>
          </p:nvPr>
        </p:nvGraphicFramePr>
        <p:xfrm>
          <a:off x="8537824" y="2666438"/>
          <a:ext cx="2003176" cy="590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588">
                  <a:extLst>
                    <a:ext uri="{9D8B030D-6E8A-4147-A177-3AD203B41FA5}">
                      <a16:colId xmlns:a16="http://schemas.microsoft.com/office/drawing/2014/main" val="330692935"/>
                    </a:ext>
                  </a:extLst>
                </a:gridCol>
                <a:gridCol w="1001588">
                  <a:extLst>
                    <a:ext uri="{9D8B030D-6E8A-4147-A177-3AD203B41FA5}">
                      <a16:colId xmlns:a16="http://schemas.microsoft.com/office/drawing/2014/main" val="53938353"/>
                    </a:ext>
                  </a:extLst>
                </a:gridCol>
              </a:tblGrid>
              <a:tr h="29523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Total NPR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988,777.00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464064"/>
                  </a:ext>
                </a:extLst>
              </a:tr>
              <a:tr h="29523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Total USD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$      8,669.68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2050998"/>
                  </a:ext>
                </a:extLst>
              </a:tr>
            </a:tbl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569405"/>
              </p:ext>
            </p:extLst>
          </p:nvPr>
        </p:nvGraphicFramePr>
        <p:xfrm>
          <a:off x="6172200" y="1825625"/>
          <a:ext cx="5181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519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743700" y="1600201"/>
            <a:ext cx="3744788" cy="4525963"/>
          </a:xfrm>
        </p:spPr>
        <p:txBody>
          <a:bodyPr>
            <a:normAutofit lnSpcReduction="10000"/>
          </a:bodyPr>
          <a:lstStyle/>
          <a:p>
            <a:endParaRPr lang="en-GB" altLang="en-US" dirty="0"/>
          </a:p>
          <a:p>
            <a:pPr algn="ctr">
              <a:buFontTx/>
              <a:buNone/>
            </a:pPr>
            <a:r>
              <a:rPr lang="en-GB" altLang="en-US" b="1" dirty="0"/>
              <a:t>Thank you</a:t>
            </a:r>
          </a:p>
          <a:p>
            <a:pPr algn="ctr">
              <a:buFontTx/>
              <a:buNone/>
            </a:pPr>
            <a:endParaRPr lang="en-GB" altLang="en-US" dirty="0"/>
          </a:p>
          <a:p>
            <a:pPr algn="ctr">
              <a:buFontTx/>
              <a:buNone/>
            </a:pPr>
            <a:r>
              <a:rPr lang="en-GB" altLang="en-US" dirty="0"/>
              <a:t>More information from</a:t>
            </a:r>
          </a:p>
          <a:p>
            <a:pPr algn="ctr">
              <a:buFontTx/>
              <a:buNone/>
            </a:pPr>
            <a:endParaRPr lang="en-GB" altLang="en-US" dirty="0"/>
          </a:p>
          <a:p>
            <a:pPr algn="ctr">
              <a:buFontTx/>
              <a:buNone/>
            </a:pPr>
            <a:r>
              <a:rPr lang="en-GB" altLang="en-US" sz="2400" dirty="0">
                <a:hlinkClick r:id="rId3"/>
              </a:rPr>
              <a:t>www.noharm.org</a:t>
            </a:r>
            <a:endParaRPr lang="en-GB" altLang="en-US" sz="2400" dirty="0"/>
          </a:p>
          <a:p>
            <a:pPr algn="ctr">
              <a:buFontTx/>
              <a:buNone/>
            </a:pPr>
            <a:r>
              <a:rPr lang="en-GB" altLang="en-US" sz="2400" dirty="0">
                <a:hlinkClick r:id="rId4"/>
              </a:rPr>
              <a:t>rstringer@hcwh.org</a:t>
            </a:r>
            <a:endParaRPr lang="en-GB" altLang="en-US" sz="2400" dirty="0"/>
          </a:p>
          <a:p>
            <a:pPr algn="ctr">
              <a:buFontTx/>
              <a:buNone/>
            </a:pPr>
            <a:r>
              <a:rPr lang="en-GB" altLang="en-US" sz="2400" dirty="0">
                <a:hlinkClick r:id="rId5"/>
              </a:rPr>
              <a:t>www.greenhospitals.net</a:t>
            </a:r>
            <a:endParaRPr lang="en-GB" altLang="en-US" sz="2400" dirty="0"/>
          </a:p>
          <a:p>
            <a:pPr algn="ctr">
              <a:buNone/>
            </a:pPr>
            <a:r>
              <a:rPr lang="en-GB" altLang="en-US" sz="2400">
                <a:hlinkClick r:id="rId6"/>
              </a:rPr>
              <a:t>www.medwastetech.info</a:t>
            </a:r>
            <a:r>
              <a:rPr lang="en-GB" altLang="en-US" sz="2400"/>
              <a:t> </a:t>
            </a:r>
            <a:endParaRPr lang="en-GB" altLang="en-US" sz="2400" dirty="0"/>
          </a:p>
          <a:p>
            <a:pPr algn="ctr">
              <a:buNone/>
            </a:pPr>
            <a:r>
              <a:rPr lang="en-GB" altLang="en-US" sz="24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21802" cy="810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995255"/>
      </p:ext>
    </p:extLst>
  </p:cSld>
  <p:clrMapOvr>
    <a:masterClrMapping/>
  </p:clrMapOvr>
  <p:transition spd="med" advTm="4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00632" y="892361"/>
            <a:ext cx="10365526" cy="14623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007581" y="2475001"/>
            <a:ext cx="10369695" cy="21935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62938" y="949249"/>
            <a:ext cx="10749592" cy="5695491"/>
          </a:xfrm>
        </p:spPr>
        <p:txBody>
          <a:bodyPr>
            <a:normAutofit/>
          </a:bodyPr>
          <a:lstStyle/>
          <a:p>
            <a:pPr marL="739775" indent="-449263" eaLnBrk="1" fontAlgn="auto" hangingPunct="1">
              <a:lnSpc>
                <a:spcPct val="80000"/>
              </a:lnSpc>
              <a:spcBef>
                <a:spcPct val="35000"/>
              </a:spcBef>
              <a:spcAft>
                <a:spcPct val="35000"/>
              </a:spcAft>
              <a:buClr>
                <a:schemeClr val="accent4">
                  <a:lumMod val="50000"/>
                </a:schemeClr>
              </a:buClr>
              <a:buSzTx/>
              <a:buFont typeface="Wingdings" pitchFamily="2" charset="2"/>
              <a:buAutoNum type="arabicPeriod"/>
              <a:defRPr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Pollution Control</a:t>
            </a:r>
          </a:p>
          <a:p>
            <a:pPr marL="739775" indent="-449263" eaLnBrk="1" fontAlgn="auto" hangingPunct="1">
              <a:lnSpc>
                <a:spcPct val="80000"/>
              </a:lnSpc>
              <a:spcBef>
                <a:spcPct val="3500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000" b="1" dirty="0" smtClean="0"/>
              <a:t> </a:t>
            </a:r>
          </a:p>
          <a:p>
            <a:pPr marL="739775" indent="-449263" eaLnBrk="1" fontAlgn="auto" hangingPunct="1">
              <a:lnSpc>
                <a:spcPct val="80000"/>
              </a:lnSpc>
              <a:spcBef>
                <a:spcPct val="35000"/>
              </a:spcBef>
              <a:spcAft>
                <a:spcPct val="35000"/>
              </a:spcAft>
              <a:buClr>
                <a:schemeClr val="folHlink"/>
              </a:buClr>
              <a:buSzTx/>
              <a:buFont typeface="Wingdings" pitchFamily="2" charset="2"/>
              <a:buAutoNum type="arabicPeriod" startAt="2"/>
              <a:defRPr/>
            </a:pPr>
            <a:endParaRPr lang="en-US" sz="2000" b="1" dirty="0" smtClean="0">
              <a:solidFill>
                <a:schemeClr val="folHlink"/>
              </a:solidFill>
            </a:endParaRPr>
          </a:p>
          <a:p>
            <a:pPr marL="739775" indent="-449263" eaLnBrk="1" fontAlgn="auto" hangingPunct="1">
              <a:lnSpc>
                <a:spcPct val="80000"/>
              </a:lnSpc>
              <a:spcBef>
                <a:spcPct val="35000"/>
              </a:spcBef>
              <a:spcAft>
                <a:spcPct val="35000"/>
              </a:spcAft>
              <a:buClr>
                <a:schemeClr val="accent4">
                  <a:lumMod val="50000"/>
                </a:schemeClr>
              </a:buClr>
              <a:buSzTx/>
              <a:buFont typeface="Wingdings" pitchFamily="2" charset="2"/>
              <a:buAutoNum type="arabicPeriod" startAt="2"/>
              <a:defRPr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Waste Management.</a:t>
            </a:r>
          </a:p>
          <a:p>
            <a:pPr marL="739775" indent="-449263" eaLnBrk="1" fontAlgn="auto" hangingPunct="1"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739775" indent="-449263" eaLnBrk="1" fontAlgn="auto" hangingPunct="1"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739775" indent="-449263" eaLnBrk="1" fontAlgn="auto" hangingPunct="1">
              <a:lnSpc>
                <a:spcPct val="80000"/>
              </a:lnSpc>
              <a:spcAft>
                <a:spcPct val="20000"/>
              </a:spcAft>
              <a:buFont typeface="Wingdings 2"/>
              <a:buChar char=""/>
              <a:defRPr/>
            </a:pPr>
            <a:endParaRPr lang="en-US" sz="2000" b="1" dirty="0" smtClean="0"/>
          </a:p>
          <a:p>
            <a:pPr marL="739775" indent="-449263" eaLnBrk="1" fontAlgn="auto" hangingPunct="1">
              <a:lnSpc>
                <a:spcPct val="80000"/>
              </a:lnSpc>
              <a:spcAft>
                <a:spcPct val="20000"/>
              </a:spcAft>
              <a:buFont typeface="Wingdings 2"/>
              <a:buChar char=""/>
              <a:defRPr/>
            </a:pPr>
            <a:endParaRPr lang="en-US" sz="2000" b="1" dirty="0" smtClean="0"/>
          </a:p>
          <a:p>
            <a:pPr marL="290512" indent="0" eaLnBrk="1" fontAlgn="auto" hangingPunct="1">
              <a:lnSpc>
                <a:spcPct val="80000"/>
              </a:lnSpc>
              <a:spcAft>
                <a:spcPct val="20000"/>
              </a:spcAft>
              <a:buClr>
                <a:schemeClr val="accent4">
                  <a:lumMod val="50000"/>
                </a:schemeClr>
              </a:buClr>
              <a:buSz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Climate Change related issues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633412" indent="-342900">
              <a:lnSpc>
                <a:spcPct val="80000"/>
              </a:lnSpc>
              <a:spcAft>
                <a:spcPct val="20000"/>
              </a:spcAft>
              <a:buClr>
                <a:schemeClr val="accent4">
                  <a:lumMod val="50000"/>
                </a:schemeClr>
              </a:buClr>
              <a:defRPr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Improved WM on Reducing GHG Emissions across the Economy 15-20%</a:t>
            </a:r>
          </a:p>
          <a:p>
            <a:pPr marL="633412" indent="-342900">
              <a:lnSpc>
                <a:spcPct val="80000"/>
              </a:lnSpc>
              <a:spcAft>
                <a:spcPct val="20000"/>
              </a:spcAft>
              <a:buClr>
                <a:schemeClr val="accent4">
                  <a:lumMod val="50000"/>
                </a:schemeClr>
              </a:buClr>
              <a:defRPr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9% Worldwide GHG emissions</a:t>
            </a:r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fld id="{700B6B86-BF3D-41EA-AE1F-88A2D3FE2B0C}" type="slidenum">
              <a:rPr lang="en-US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4234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54844"/>
              </p:ext>
            </p:extLst>
          </p:nvPr>
        </p:nvGraphicFramePr>
        <p:xfrm>
          <a:off x="1292888" y="1293510"/>
          <a:ext cx="9696451" cy="1007586"/>
        </p:xfrm>
        <a:graphic>
          <a:graphicData uri="http://schemas.openxmlformats.org/drawingml/2006/table">
            <a:tbl>
              <a:tblPr/>
              <a:tblGrid>
                <a:gridCol w="4849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7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6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</a:rPr>
                        <a:t>a)  Air Pollution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2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</a:rPr>
                        <a:t>b)  Water Pollution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539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Pct val="60000"/>
                        <a:buFont typeface="Wingdings" pitchFamily="2" charset="2"/>
                        <a:buAutoNum type="alphaLcParenR" startAt="3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</a:rPr>
                        <a:t>Noise pollution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</a:rPr>
                        <a:t>d)  Dust pollution 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31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95134"/>
              </p:ext>
            </p:extLst>
          </p:nvPr>
        </p:nvGraphicFramePr>
        <p:xfrm>
          <a:off x="1276337" y="3005217"/>
          <a:ext cx="9942181" cy="1371600"/>
        </p:xfrm>
        <a:graphic>
          <a:graphicData uri="http://schemas.openxmlformats.org/drawingml/2006/table">
            <a:tbl>
              <a:tblPr/>
              <a:tblGrid>
                <a:gridCol w="475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175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AutoNum type="alphaLcParenR"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Municipal Solid Waste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4A7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AutoNum type="alphaLcParenR" startAt="2"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Plastic Waste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4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560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AutoNum type="alphaLcParenR" startAt="3"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Electronic Waste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4A7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AutoNum type="alphaLcParenR" startAt="4"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Bio-Medical Waste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921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AutoNum type="alphaLcParenR" startAt="5"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Hazardous Waste</a:t>
                      </a:r>
                    </a:p>
                  </a:txBody>
                  <a:tcPr marL="121920" marR="12192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4A7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f)  Demolition &amp; Disaster Waste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280355" y="178782"/>
            <a:ext cx="9430909" cy="584775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Back ground: Environmental Issues in Cities</a:t>
            </a:r>
            <a:endParaRPr lang="en-US" sz="32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earthobservatory.nasa.gov/Newsroom/BlueMarble/Images/globe_east_540.jpg"/>
          <p:cNvPicPr>
            <a:picLocks noChangeAspect="1" noChangeArrowheads="1"/>
          </p:cNvPicPr>
          <p:nvPr/>
        </p:nvPicPr>
        <p:blipFill>
          <a:blip r:embed="rId3" r:link="rId4" cstate="print">
            <a:lum bright="42000" contrast="-66000"/>
          </a:blip>
          <a:srcRect/>
          <a:stretch>
            <a:fillRect/>
          </a:stretch>
        </p:blipFill>
        <p:spPr bwMode="auto">
          <a:xfrm>
            <a:off x="2557580" y="361538"/>
            <a:ext cx="6698423" cy="5876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7549625" y="1168431"/>
            <a:ext cx="315248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000" b="1" dirty="0">
                <a:solidFill>
                  <a:srgbClr val="FF0000"/>
                </a:solidFill>
                <a:latin typeface="Verdana" pitchFamily="34" charset="0"/>
              </a:rPr>
              <a:t>Biological threats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842015" y="5107866"/>
            <a:ext cx="3600854" cy="519113"/>
          </a:xfrm>
          <a:prstGeom prst="rect">
            <a:avLst/>
          </a:prstGeom>
          <a:solidFill>
            <a:srgbClr val="FAD2D4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800" b="1" dirty="0">
                <a:solidFill>
                  <a:srgbClr val="FF0000"/>
                </a:solidFill>
                <a:latin typeface="Verdana" pitchFamily="34" charset="0"/>
              </a:rPr>
              <a:t>Climate change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9855200" y="1143000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9855200" y="1143000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9855200" y="1143000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502695" y="2852732"/>
            <a:ext cx="2897109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chemeClr val="tx2"/>
                </a:solidFill>
                <a:latin typeface="Verdana" pitchFamily="34" charset="0"/>
              </a:rPr>
              <a:t>Poor sanitation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65369" y="1739371"/>
            <a:ext cx="35371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rgbClr val="6600CC"/>
                </a:solidFill>
                <a:latin typeface="Verdana" pitchFamily="34" charset="0"/>
              </a:rPr>
              <a:t>Contaminated food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8016658" y="1851567"/>
            <a:ext cx="3117038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rgbClr val="FF3300"/>
                </a:solidFill>
                <a:latin typeface="Verdana" pitchFamily="34" charset="0"/>
              </a:rPr>
              <a:t>Toxic chemicals</a:t>
            </a:r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1382714" y="953575"/>
            <a:ext cx="2559471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latin typeface="Verdana" pitchFamily="34" charset="0"/>
              </a:rPr>
              <a:t>Unsafe water</a:t>
            </a: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805803" y="5058190"/>
            <a:ext cx="3103794" cy="461665"/>
          </a:xfrm>
          <a:prstGeom prst="rect">
            <a:avLst/>
          </a:prstGeom>
          <a:solidFill>
            <a:srgbClr val="FAF4CF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chemeClr val="accent2"/>
                </a:solidFill>
                <a:latin typeface="Verdana" pitchFamily="34" charset="0"/>
              </a:rPr>
              <a:t>Ozone depletion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8479666" y="4207078"/>
            <a:ext cx="29133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rgbClr val="FF0000"/>
                </a:solidFill>
                <a:latin typeface="Verdana" pitchFamily="34" charset="0"/>
              </a:rPr>
              <a:t>Air pollution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8995589" y="3289830"/>
            <a:ext cx="2141262" cy="457200"/>
          </a:xfrm>
          <a:prstGeom prst="rect">
            <a:avLst/>
          </a:prstGeom>
          <a:solidFill>
            <a:srgbClr val="FAD2D4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400" b="1" dirty="0">
                <a:solidFill>
                  <a:srgbClr val="FF3300"/>
                </a:solidFill>
                <a:latin typeface="Verdana" pitchFamily="34" charset="0"/>
              </a:rPr>
              <a:t>Radiation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304800" y="4267201"/>
            <a:ext cx="3968105" cy="519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IE" sz="2800" b="1" dirty="0">
                <a:solidFill>
                  <a:srgbClr val="FF0066"/>
                </a:solidFill>
                <a:latin typeface="Verdana" pitchFamily="34" charset="0"/>
              </a:rPr>
              <a:t>Hazardous wastes</a:t>
            </a:r>
          </a:p>
        </p:txBody>
      </p:sp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340512" y="5660009"/>
            <a:ext cx="5671911" cy="641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mr-I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…</a:t>
            </a:r>
            <a:r>
              <a:rPr lang="en-IE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getting </a:t>
            </a:r>
            <a:r>
              <a:rPr lang="en-IE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sick!…</a:t>
            </a: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1299328" y="138047"/>
            <a:ext cx="9624180" cy="543739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What Happening Around the World? 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948" y="650575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smtClean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animBg="1" autoUpdateAnimBg="0"/>
      <p:bldP spid="209924" grpId="0" animBg="1" autoUpdateAnimBg="0"/>
      <p:bldP spid="209929" grpId="0" animBg="1" autoUpdateAnimBg="0"/>
      <p:bldP spid="209930" grpId="0" animBg="1" autoUpdateAnimBg="0"/>
      <p:bldP spid="209931" grpId="0" animBg="1" autoUpdateAnimBg="0"/>
      <p:bldP spid="209932" grpId="0" animBg="1" autoUpdateAnimBg="0"/>
      <p:bldP spid="209933" grpId="0" animBg="1" autoUpdateAnimBg="0"/>
      <p:bldP spid="209934" grpId="0" animBg="1" autoUpdateAnimBg="0"/>
      <p:bldP spid="209935" grpId="0" animBg="1" autoUpdateAnimBg="0"/>
      <p:bldP spid="209936" grpId="0" animBg="1" autoUpdateAnimBg="0"/>
      <p:bldP spid="209937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256573" y="971087"/>
            <a:ext cx="11400423" cy="525634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Calibri" charset="0"/>
              </a:rPr>
              <a:t>Infectious Waste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+ </a:t>
            </a:r>
            <a:r>
              <a:rPr lang="en-US" b="1" dirty="0">
                <a:solidFill>
                  <a:srgbClr val="E35E29"/>
                </a:solidFill>
                <a:latin typeface="Calibri" charset="0"/>
              </a:rPr>
              <a:t>Health Care Waste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+ </a:t>
            </a:r>
            <a:r>
              <a:rPr lang="en-US" b="1" dirty="0">
                <a:solidFill>
                  <a:srgbClr val="00B0F0"/>
                </a:solidFill>
                <a:latin typeface="Calibri" charset="0"/>
              </a:rPr>
              <a:t>Hospital Waste</a:t>
            </a:r>
            <a:r>
              <a:rPr lang="en-US" b="1" dirty="0">
                <a:latin typeface="Calibri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+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City Garbage </a:t>
            </a:r>
          </a:p>
        </p:txBody>
      </p:sp>
      <p:sp>
        <p:nvSpPr>
          <p:cNvPr id="2" name="Rectangle 1"/>
          <p:cNvSpPr/>
          <p:nvPr/>
        </p:nvSpPr>
        <p:spPr>
          <a:xfrm>
            <a:off x="965600" y="2277690"/>
            <a:ext cx="2277553" cy="3043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25333" y="2036233"/>
            <a:ext cx="5249334" cy="44958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City Garbage Waste</a:t>
            </a:r>
          </a:p>
        </p:txBody>
      </p:sp>
      <p:sp>
        <p:nvSpPr>
          <p:cNvPr id="6" name="Oval 5"/>
          <p:cNvSpPr/>
          <p:nvPr/>
        </p:nvSpPr>
        <p:spPr>
          <a:xfrm>
            <a:off x="4368800" y="3212976"/>
            <a:ext cx="4223477" cy="33402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Hospital Waste </a:t>
            </a:r>
          </a:p>
        </p:txBody>
      </p:sp>
      <p:sp>
        <p:nvSpPr>
          <p:cNvPr id="5" name="Oval 4"/>
          <p:cNvSpPr/>
          <p:nvPr/>
        </p:nvSpPr>
        <p:spPr>
          <a:xfrm>
            <a:off x="4775200" y="4191000"/>
            <a:ext cx="3149600" cy="2362200"/>
          </a:xfrm>
          <a:prstGeom prst="ellipse">
            <a:avLst/>
          </a:prstGeom>
          <a:solidFill>
            <a:srgbClr val="E35E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423926" y="5085184"/>
            <a:ext cx="1920213" cy="1468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Infectious Waste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89225" y="2382653"/>
            <a:ext cx="2488479" cy="3707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Results</a:t>
            </a:r>
            <a:endParaRPr lang="en-US" sz="3200" b="1" dirty="0">
              <a:solidFill>
                <a:srgbClr val="FF0000"/>
              </a:solidFill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Air pollution,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0000"/>
                </a:solidFill>
              </a:rPr>
              <a:t>Water </a:t>
            </a:r>
            <a:r>
              <a:rPr lang="en-US" sz="2000" b="1" dirty="0" smtClean="0">
                <a:solidFill>
                  <a:srgbClr val="FF0000"/>
                </a:solidFill>
              </a:rPr>
              <a:t>Pollution,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River Pollution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0000"/>
                </a:solidFill>
              </a:rPr>
              <a:t>Soil </a:t>
            </a:r>
            <a:r>
              <a:rPr lang="en-US" sz="2000" b="1" dirty="0" smtClean="0">
                <a:solidFill>
                  <a:srgbClr val="FF0000"/>
                </a:solidFill>
              </a:rPr>
              <a:t>Pollution,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A548F"/>
                </a:solidFill>
              </a:rPr>
              <a:t>Spread disease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Degrade Environment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5181600" y="4512735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00"/>
                </a:solidFill>
                <a:latin typeface="Calibri" charset="0"/>
              </a:rPr>
              <a:t>Health Care  Waste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5323417" y="3662892"/>
            <a:ext cx="254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charset="0"/>
              </a:rPr>
              <a:t>Hospital Waste 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5486400" y="2667000"/>
            <a:ext cx="254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alibri" charset="0"/>
              </a:rPr>
              <a:t>City Garbage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57315" y="178783"/>
            <a:ext cx="9274768" cy="58477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A548F"/>
                </a:solidFill>
                <a:latin typeface="Arial"/>
                <a:cs typeface="Arial"/>
              </a:rPr>
              <a:t>Need of Proper </a:t>
            </a:r>
            <a:r>
              <a:rPr lang="en-US" sz="3200" dirty="0" smtClean="0">
                <a:solidFill>
                  <a:srgbClr val="2A548F"/>
                </a:solidFill>
                <a:latin typeface="Arial"/>
                <a:cs typeface="Arial"/>
              </a:rPr>
              <a:t>Healthcare </a:t>
            </a:r>
            <a:r>
              <a:rPr lang="en-US" sz="3200" dirty="0">
                <a:solidFill>
                  <a:srgbClr val="2A548F"/>
                </a:solidFill>
                <a:latin typeface="Arial"/>
                <a:cs typeface="Arial"/>
              </a:rPr>
              <a:t>Waste Management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45774" y="2015283"/>
            <a:ext cx="2351024" cy="377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Current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Scenario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4ADE0EC-8672-4193-B109-30B6880CED4C}"/>
              </a:ext>
            </a:extLst>
          </p:cNvPr>
          <p:cNvSpPr txBox="1">
            <a:spLocks/>
          </p:cNvSpPr>
          <p:nvPr/>
        </p:nvSpPr>
        <p:spPr>
          <a:xfrm>
            <a:off x="399519" y="2514634"/>
            <a:ext cx="3323760" cy="3486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1.3 billion ton of waste/year</a:t>
            </a:r>
          </a:p>
          <a:p>
            <a:r>
              <a:rPr lang="en-US" sz="2400" dirty="0" smtClean="0"/>
              <a:t>Uncollected solid waste is often leading contributor to Local flooding, air pollution, water pollution,  health impact,  Global environment and economy.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sustainable development goals">
            <a:extLst>
              <a:ext uri="{FF2B5EF4-FFF2-40B4-BE49-F238E27FC236}">
                <a16:creationId xmlns:a16="http://schemas.microsoft.com/office/drawing/2014/main" id="{4897A71C-55C5-497A-9E1B-B9AAB4AD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99" y="2191777"/>
            <a:ext cx="9235904" cy="35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B1E7C-7DB5-4285-9F4C-C7164D13112D}"/>
              </a:ext>
            </a:extLst>
          </p:cNvPr>
          <p:cNvSpPr txBox="1"/>
          <p:nvPr/>
        </p:nvSpPr>
        <p:spPr>
          <a:xfrm>
            <a:off x="4437737" y="1222267"/>
            <a:ext cx="6227544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9900"/>
                </a:solidFill>
              </a:rPr>
              <a:t>SDG 3</a:t>
            </a:r>
            <a:r>
              <a:rPr lang="en-US" sz="3200" b="1" dirty="0" smtClean="0">
                <a:solidFill>
                  <a:srgbClr val="FF9900"/>
                </a:solidFill>
              </a:rPr>
              <a:t>: Good Health and Well-being</a:t>
            </a:r>
            <a:endParaRPr lang="en-US" sz="3200" b="1" dirty="0">
              <a:solidFill>
                <a:srgbClr val="FF99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7315" y="178783"/>
            <a:ext cx="9274768" cy="58477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A548F"/>
                </a:solidFill>
                <a:latin typeface="Arial"/>
                <a:cs typeface="Arial"/>
              </a:rPr>
              <a:t>Need of Proper </a:t>
            </a:r>
            <a:r>
              <a:rPr lang="en-US" sz="3200" dirty="0" smtClean="0">
                <a:solidFill>
                  <a:srgbClr val="2A548F"/>
                </a:solidFill>
                <a:latin typeface="Arial"/>
                <a:cs typeface="Arial"/>
              </a:rPr>
              <a:t>Healthcare </a:t>
            </a:r>
            <a:r>
              <a:rPr lang="en-US" sz="3200" dirty="0">
                <a:solidFill>
                  <a:srgbClr val="2A548F"/>
                </a:solidFill>
                <a:latin typeface="Arial"/>
                <a:cs typeface="Arial"/>
              </a:rPr>
              <a:t>Waste Management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73745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8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Waste Reduction, Refuse, Reuse and Recycling (4R) practices in healthcare waste - Dr. S. Amatya and R. Stringer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8" y="1052624"/>
            <a:ext cx="4972404" cy="486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312946" y="48873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851" y="1051473"/>
            <a:ext cx="5839668" cy="4887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61439" y="32272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457315" y="178783"/>
            <a:ext cx="9274768" cy="58477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A548F"/>
                </a:solidFill>
                <a:latin typeface="Arial"/>
                <a:cs typeface="Arial"/>
              </a:rPr>
              <a:t>Classification and composition of HCW</a:t>
            </a:r>
          </a:p>
        </p:txBody>
      </p:sp>
    </p:spTree>
    <p:extLst>
      <p:ext uri="{BB962C8B-B14F-4D97-AF65-F5344CB8AC3E}">
        <p14:creationId xmlns:p14="http://schemas.microsoft.com/office/powerpoint/2010/main" val="70276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C30-91B6-4D37-B3EC-98C0C4E45E7F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0" y="1477410"/>
            <a:ext cx="5494489" cy="4216423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027846424"/>
              </p:ext>
            </p:extLst>
          </p:nvPr>
        </p:nvGraphicFramePr>
        <p:xfrm>
          <a:off x="5349533" y="1534583"/>
          <a:ext cx="6218049" cy="342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Explosion 1 11"/>
          <p:cNvSpPr/>
          <p:nvPr/>
        </p:nvSpPr>
        <p:spPr>
          <a:xfrm>
            <a:off x="6042280" y="4464032"/>
            <a:ext cx="3219984" cy="1834359"/>
          </a:xfrm>
          <a:prstGeom prst="irregularSeal1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Disaster ??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7315" y="178783"/>
            <a:ext cx="9274768" cy="584776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Need of 4R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practices in HCWM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10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hospital &amp; Indusrtial waste\Bharatpur hospitals  n NPC programe\DSCN7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70" y="974123"/>
            <a:ext cx="9583293" cy="5120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1227666" y="243417"/>
            <a:ext cx="9694334" cy="461665"/>
          </a:xfrm>
          <a:prstGeom prst="rect">
            <a:avLst/>
          </a:prstGeom>
          <a:solidFill>
            <a:srgbClr val="AEC6E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1777D"/>
                </a:solidFill>
                <a:latin typeface="Arial"/>
                <a:cs typeface="Arial"/>
              </a:rPr>
              <a:t> Nepal Government warns: Hospitals  to manage HCW strictly.</a:t>
            </a:r>
            <a:endParaRPr lang="en-US" sz="2400" b="1" dirty="0">
              <a:solidFill>
                <a:srgbClr val="F1777D"/>
              </a:solidFill>
              <a:latin typeface="Arial"/>
              <a:cs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405" y="6356350"/>
            <a:ext cx="7861190" cy="365125"/>
          </a:xfrm>
        </p:spPr>
        <p:txBody>
          <a:bodyPr/>
          <a:lstStyle/>
          <a:p>
            <a:r>
              <a:rPr lang="en-US" dirty="0" smtClean="0"/>
              <a:t>Waste Reduction, Refuse, Reuse and Recycling (4R) practices in healthcare waste - Dr. S. </a:t>
            </a:r>
            <a:r>
              <a:rPr lang="en-US" dirty="0" err="1" smtClean="0"/>
              <a:t>Amatya</a:t>
            </a:r>
            <a:r>
              <a:rPr lang="en-US" dirty="0" smtClean="0"/>
              <a:t> and R. Stringer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97334" cy="365125"/>
          </a:xfrm>
        </p:spPr>
        <p:txBody>
          <a:bodyPr/>
          <a:lstStyle/>
          <a:p>
            <a:r>
              <a:rPr lang="en-US" dirty="0" smtClean="0"/>
              <a:t>12/11/2019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786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No time to waste">
      <a:dk1>
        <a:sysClr val="windowText" lastClr="000000"/>
      </a:dk1>
      <a:lt1>
        <a:sysClr val="window" lastClr="FFFFFF"/>
      </a:lt1>
      <a:dk2>
        <a:srgbClr val="323232"/>
      </a:dk2>
      <a:lt2>
        <a:srgbClr val="E6E6E6"/>
      </a:lt2>
      <a:accent1>
        <a:srgbClr val="3AAA35"/>
      </a:accent1>
      <a:accent2>
        <a:srgbClr val="3870BF"/>
      </a:accent2>
      <a:accent3>
        <a:srgbClr val="E81C26"/>
      </a:accent3>
      <a:accent4>
        <a:srgbClr val="DCC217"/>
      </a:accent4>
      <a:accent5>
        <a:srgbClr val="907CB3"/>
      </a:accent5>
      <a:accent6>
        <a:srgbClr val="E87C8D"/>
      </a:accent6>
      <a:hlink>
        <a:srgbClr val="74CBC8"/>
      </a:hlink>
      <a:folHlink>
        <a:srgbClr val="907CB3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[Presentation#]_[Date]_[lastname]_No time to WasteV2.potx" id="{1296986E-0134-4AAB-91A5-3F18DB61E455}" vid="{27821CD2-E096-402E-9B8C-9C73A82117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[Presentation#]_[Date]_[lastname]_No time to WasteV2</Template>
  <TotalTime>1552</TotalTime>
  <Words>1735</Words>
  <Application>Microsoft Office PowerPoint</Application>
  <PresentationFormat>Widescreen</PresentationFormat>
  <Paragraphs>324</Paragraphs>
  <Slides>28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MS PGothic</vt:lpstr>
      <vt:lpstr>Arial</vt:lpstr>
      <vt:lpstr>Berlin Sans FB</vt:lpstr>
      <vt:lpstr>Calibri</vt:lpstr>
      <vt:lpstr>Cambria</vt:lpstr>
      <vt:lpstr>Mangal</vt:lpstr>
      <vt:lpstr>Times New Roman</vt:lpstr>
      <vt:lpstr>Verdana</vt:lpstr>
      <vt:lpstr>Wingdings</vt:lpstr>
      <vt:lpstr>Wingdings 2</vt:lpstr>
      <vt:lpstr>1_Custom Design</vt:lpstr>
      <vt:lpstr>Document</vt:lpstr>
      <vt:lpstr>Waste Reduction, Refuse, Reuse and Recycling (4R) practices in healthcare waste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Future?</vt:lpstr>
      <vt:lpstr>Recycling –pros and cons</vt:lpstr>
      <vt:lpstr>Plastics recycling breakdown</vt:lpstr>
      <vt:lpstr>Toxic products should be eliminated, not recycled</vt:lpstr>
      <vt:lpstr>Recycling- not the solution</vt:lpstr>
      <vt:lpstr>Reusable instead of disposable</vt:lpstr>
      <vt:lpstr>Breakdown of plastics by weight and number of items</vt:lpstr>
      <vt:lpstr>Audit to assess reduction and recycling</vt:lpstr>
      <vt:lpstr>PowerPoint Presentation</vt:lpstr>
      <vt:lpstr>Prices of hospital recyclables, Kathmandu</vt:lpstr>
      <vt:lpstr>  Annual waste sales from three  Kathmandu hospitals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Christina Biller</dc:creator>
  <cp:lastModifiedBy>Ruth</cp:lastModifiedBy>
  <cp:revision>57</cp:revision>
  <dcterms:created xsi:type="dcterms:W3CDTF">2019-12-05T05:00:08Z</dcterms:created>
  <dcterms:modified xsi:type="dcterms:W3CDTF">2019-12-11T04:39:37Z</dcterms:modified>
</cp:coreProperties>
</file>